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56" r:id="rId2"/>
    <p:sldId id="257" r:id="rId3"/>
    <p:sldId id="265" r:id="rId4"/>
    <p:sldId id="266" r:id="rId5"/>
    <p:sldId id="294" r:id="rId6"/>
    <p:sldId id="295" r:id="rId7"/>
    <p:sldId id="296" r:id="rId8"/>
    <p:sldId id="267" r:id="rId9"/>
    <p:sldId id="268" r:id="rId10"/>
    <p:sldId id="269" r:id="rId11"/>
    <p:sldId id="272" r:id="rId12"/>
    <p:sldId id="274" r:id="rId13"/>
    <p:sldId id="273"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300" r:id="rId32"/>
    <p:sldId id="297" r:id="rId33"/>
    <p:sldId id="298" r:id="rId34"/>
    <p:sldId id="299" r:id="rId35"/>
    <p:sldId id="302" r:id="rId36"/>
    <p:sldId id="292" r:id="rId37"/>
    <p:sldId id="303" r:id="rId38"/>
    <p:sldId id="304" r:id="rId39"/>
    <p:sldId id="315" r:id="rId40"/>
    <p:sldId id="305" r:id="rId41"/>
    <p:sldId id="308" r:id="rId42"/>
    <p:sldId id="309" r:id="rId43"/>
    <p:sldId id="310" r:id="rId44"/>
    <p:sldId id="311" r:id="rId45"/>
    <p:sldId id="306" r:id="rId46"/>
    <p:sldId id="313" r:id="rId47"/>
    <p:sldId id="314" r:id="rId48"/>
    <p:sldId id="307" r:id="rId49"/>
    <p:sldId id="312" r:id="rId50"/>
    <p:sldId id="270" r:id="rId51"/>
    <p:sldId id="271"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9F75BF03-DFD8-463E-A22D-4D1E7DA30E05}">
          <p14:sldIdLst>
            <p14:sldId id="256"/>
            <p14:sldId id="257"/>
            <p14:sldId id="265"/>
            <p14:sldId id="266"/>
            <p14:sldId id="294"/>
            <p14:sldId id="295"/>
            <p14:sldId id="296"/>
          </p14:sldIdLst>
        </p14:section>
        <p14:section name="Technical Details" id="{DFBD5487-ED67-4F3D-842D-5950F29D768E}">
          <p14:sldIdLst>
            <p14:sldId id="267"/>
            <p14:sldId id="268"/>
            <p14:sldId id="269"/>
            <p14:sldId id="272"/>
          </p14:sldIdLst>
        </p14:section>
        <p14:section name="Literature Survey" id="{D064B63F-3024-472B-B0FF-614B39A4ACCB}">
          <p14:sldIdLst>
            <p14:sldId id="274"/>
            <p14:sldId id="273"/>
            <p14:sldId id="275"/>
            <p14:sldId id="276"/>
            <p14:sldId id="277"/>
            <p14:sldId id="278"/>
            <p14:sldId id="279"/>
            <p14:sldId id="280"/>
            <p14:sldId id="281"/>
            <p14:sldId id="282"/>
            <p14:sldId id="283"/>
            <p14:sldId id="284"/>
            <p14:sldId id="285"/>
            <p14:sldId id="286"/>
            <p14:sldId id="287"/>
            <p14:sldId id="288"/>
            <p14:sldId id="289"/>
          </p14:sldIdLst>
        </p14:section>
        <p14:section name="Problem Statement" id="{93CD39D3-AEDB-4EC7-B845-272B9F829A1E}">
          <p14:sldIdLst>
            <p14:sldId id="290"/>
            <p14:sldId id="291"/>
          </p14:sldIdLst>
        </p14:section>
        <p14:section name="Diagrams" id="{C17FA5CA-BECF-4B79-B02A-186C7D444C45}">
          <p14:sldIdLst>
            <p14:sldId id="300"/>
            <p14:sldId id="297"/>
            <p14:sldId id="298"/>
            <p14:sldId id="299"/>
          </p14:sldIdLst>
        </p14:section>
        <p14:section name="Screenshots" id="{620AB46C-7097-4C87-A0A5-CA1CA7852640}">
          <p14:sldIdLst>
            <p14:sldId id="302"/>
            <p14:sldId id="292"/>
            <p14:sldId id="303"/>
            <p14:sldId id="304"/>
            <p14:sldId id="315"/>
            <p14:sldId id="305"/>
            <p14:sldId id="308"/>
            <p14:sldId id="309"/>
            <p14:sldId id="310"/>
            <p14:sldId id="311"/>
            <p14:sldId id="306"/>
            <p14:sldId id="313"/>
            <p14:sldId id="314"/>
            <p14:sldId id="307"/>
            <p14:sldId id="312"/>
          </p14:sldIdLst>
        </p14:section>
        <p14:section name="Conclusion" id="{A09D2890-7D5E-4F45-954F-86B868F1DA20}">
          <p14:sldIdLst>
            <p14:sldId id="270"/>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XR4v8YTSnscEysSgMlHMkr50A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3741" autoAdjust="0"/>
  </p:normalViewPr>
  <p:slideViewPr>
    <p:cSldViewPr snapToGrid="0">
      <p:cViewPr varScale="1">
        <p:scale>
          <a:sx n="96" d="100"/>
          <a:sy n="96" d="100"/>
        </p:scale>
        <p:origin x="350"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628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783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2B761AD-0B42-238A-4609-2C2F270A975C}"/>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716C13DF-4AF3-9688-5078-A0045481E8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9E053BBE-1B7C-5284-5BBF-8F1B85D370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315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48E7E31-3C75-F0E7-AF99-F046F504DB23}"/>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68FD4D0-BAB2-221B-B9E4-C08EB65EB5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AAD9AE02-64FD-AB69-1B79-C764F5B716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92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A4238EC-2E31-F376-39BF-75101510983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CABE442-E236-DC11-1634-EEA2D3E6DDE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0B51BF07-B07B-9696-58E8-87714C5B10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667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B306D55-C994-D734-11CC-3457B7ED1EED}"/>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30CCD49A-34BE-DF31-C73A-A9BEE2AF7D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95D53AA5-803C-42A9-609E-6D1FE573CD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558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084F25F-79A5-897D-E92A-6858CC6DCFDC}"/>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DFE2E8B5-8CF4-02C5-67CC-F866CFEEDF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7BB79FC8-5ED3-86B1-DB68-6923B60119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64CD10A-10EC-E3EA-F23D-A46F51B02A0F}"/>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EA4F5C8B-2073-2074-B77D-0A388397B5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ACEC4BAF-1999-7887-B514-7814D87E02D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388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4A2F810-8424-A257-B813-9C1E52771030}"/>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E67A7A96-9ABC-768C-5F9C-F9184A3990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06EA3DF3-95D3-6D7B-67F8-1C00910BF8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40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D4EDF79-DD8B-91DA-55DC-9829D13C74D3}"/>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FACD9C5-D0E1-A685-40E2-B07DE29F22B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68F275BF-FC89-3F94-F5E1-46CD27312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06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1DE73F8-94B2-5EB6-FA21-B30A3F481A94}"/>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8D125781-2EE6-8CAD-8F61-399B75D4E9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51BA4CE6-29C5-B783-310B-235D6CCF21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98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B163DFA-1B4D-DD9D-BAE3-9977233BDEE6}"/>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8155F11D-7D1B-7523-EC70-AD0296A903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28A68A20-C65C-829D-8378-52CD495D4C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257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4278CABD-24EC-E73A-40DA-3339C09557FF}"/>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76CC222-D0B8-8B2C-55FF-28A930E12C3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57C88489-2CBD-AF6F-F2D5-9327BC231B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30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3E47538-E9D1-242A-DECD-FA9A97C2BD3A}"/>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F049F75-FF49-D3A7-3969-849A30EF394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71EF8223-DEF4-FA0A-3765-6F70FE4343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04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23238DF-8A9F-0318-A9D5-6A9E86272F96}"/>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D337034C-BEB8-5A54-0E5A-C576AEFE73B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4EA879C-B783-B444-A670-2D2DDB1A8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57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17DED61-0C21-B555-8AFF-2FE8AFC82C67}"/>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E591F708-7BA3-E90C-90D9-DBC9141210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50426EE1-CA40-4E5D-208B-58EBD3CE03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26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99C8CAA-CC53-9F8C-8B04-45DC61732E7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B18FD29-356E-960F-C589-80F6428E60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7D05AFC3-BF98-D157-C14A-37E4A843C6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91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CF66FD3-9FD3-15F6-ADB2-1B0D0F8C70F6}"/>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9A5DC037-70AD-4F38-A47C-41540B9A2F5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9C866AA-2C18-18B0-5A92-C4E78DB760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317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530E1A0-840F-5728-F228-213B5C0B4EDE}"/>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06EDF2C-2490-DA0A-6E4D-D7C5002A1E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9E42CB38-4649-9FAE-B233-814EF3A19D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605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02610E-BC83-3A6A-2D2A-621D701A59F5}"/>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778CAB0E-3DF2-95C2-4BA6-A520096AF89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A17ECAE0-55DD-460D-9B07-A00756B462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56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994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794C205-50E7-B4F7-FB67-4E1AB11FD7E5}"/>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A1F47498-1FCD-8521-A1FC-11870D796C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47CB0E61-7356-B865-41BD-50D0CA1E7B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991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7746970-5FCE-A429-2B85-00CA053D872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CCCA19A9-1FDC-E9E4-0008-51A1679D503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AA1A0967-EDC6-B33B-82C2-14F2D60FBC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9610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BFC5FE7-8BDA-25B2-A48B-F159C75E56AB}"/>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77400AFD-405B-9262-2017-5BAB62C8CE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F8532505-1F72-B376-B49A-24A64FA86F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242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C6C77B0-80CE-2698-30C6-AAD0120DA05D}"/>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3D894F58-34BB-16F0-8413-24BA46D751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9C13C408-ABB2-A98C-6010-3D31F2265D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368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50271ED-D46A-FFC4-A007-3FCBBAC39E3E}"/>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A83A59F9-593F-5721-1D4F-21D92B22EF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44BB4BAB-9D10-79EA-1BD6-D18C6BEEFE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4658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F729FA2-F794-3C04-0772-C6CA15536F63}"/>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359FF582-8355-AD48-59E2-4BEB968706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CE933F0A-B5C2-7500-F6A8-D541F8ECE0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499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6E3CA55-788B-D61B-B618-D44706431584}"/>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8CC2F98C-7274-3500-6DF8-E0159D149D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F1FD71F3-D09D-F195-FFB3-B9EE1D868A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212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63E73F2-E553-FD8C-05A0-9DDCFAB74FFD}"/>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DCF2D57-9F51-532C-9969-8EA8DFB2E20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36DA9B8-8632-582B-F42C-FFC09893BB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250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EF5F1BF-F746-6C1C-E4EC-C14114F9E144}"/>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AF3DB1F4-3CC3-A948-2E5F-8E6E6662377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6DBDD523-064B-079A-BEAA-7D0D41DD2E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980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97BC9E5-CAA4-38BF-94EC-F02743012E1D}"/>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94F176C-69C3-8DE2-539C-000FB8FE317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E00AD08F-94B4-EC8E-50A8-FC0755B738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08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352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1589DF-DFA3-1E87-1B4D-DC65D7E04BF0}"/>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9097AFC2-25BA-FEAC-1126-A3883DFB65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12170224-8341-CF8B-3722-85E415A62B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223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5320230-358D-F90D-8F38-8B866EAC3C54}"/>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951479B2-E669-75B7-F3EC-239B4161F5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8653D7C-B839-3916-C679-BABF084DC1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88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C06FB41-608C-62E5-912D-56089A9ABD3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BD367A13-486D-A9F9-57ED-E49B710EF89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FEDD2DB6-9504-C084-B1D4-9DC3F1B9C2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834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CAC4A6B-F97F-9CEA-49FC-9540A29390D5}"/>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32CB148E-EE37-ABD6-9CC3-BD5ED7EBEC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8330BFEB-7F87-F1B7-7452-1C75925940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203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4ACB24F-2986-5886-5F49-537D43C0553C}"/>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8605658F-AAB0-DA06-E774-A57B6A24DB1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8F87656-9A89-F945-68D6-C9144BC782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138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015B0C3-FE24-54E1-5519-08F4F559A5D6}"/>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D8E40083-2DD9-FEF1-BE15-E2097CFDEF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D8E909DA-DC2B-DF7C-EE72-915C6B2979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403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28C40C2-8F3D-AB8B-4496-553752358C5F}"/>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E937E25-5D4E-C6E9-85E1-0BD783628E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F5469C77-1E1F-F1BD-26B7-2EEFE6AF1E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14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93CAF51-D193-070D-ECCF-9A45678B2F5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F05F92E-780C-378F-7309-A0341A9E3A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BE82DF81-017B-4D22-3132-C450513373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223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017BF85-B3E5-0B4E-2754-5BEEC67FFC60}"/>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7DA63DDC-D769-2313-8EBB-FCD60E4D5E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52BD279A-64AF-A7AC-EE65-30318D6301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3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44350CB-735A-01B3-9E63-0E2335355599}"/>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E7F998D0-54F4-AB50-6C00-F4C73380B3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EB207D21-1CD9-E59B-7720-5DEC2DDE3A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5551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C77E99E-3D61-3082-8612-AE684C7936D7}"/>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06126A05-0B09-DDE1-015D-E40A25CB5A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FA08F940-A322-D33D-6C23-E523878AFF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94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218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82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64B0318-6CD1-3AD6-E681-EDB4A16DD7F4}"/>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2A19ACF9-CCF0-9699-2236-22EFB46A38D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EF278EEF-FE4E-B9FE-F834-C62FCD8B59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12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1C92175-C7FF-4396-3E90-EB65BFD91C5E}"/>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558388E8-515F-5896-1C24-9E0F17B300B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30DAD90E-1736-FE96-2E3B-B641B53F18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24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59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7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10304403" TargetMode="External"/><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ieeexplore.ieee.org/document/9732346" TargetMode="External"/><Relationship Id="rId5" Type="http://schemas.openxmlformats.org/officeDocument/2006/relationships/hyperlink" Target="https://ieeexplore.ieee.org/document/7795211" TargetMode="External"/><Relationship Id="rId4" Type="http://schemas.openxmlformats.org/officeDocument/2006/relationships/hyperlink" Target="https://ieeexplore.ieee.org/document/8469052"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6502291" TargetMode="External"/><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ieeexplore.ieee.org/document/9649406" TargetMode="External"/><Relationship Id="rId5" Type="http://schemas.openxmlformats.org/officeDocument/2006/relationships/hyperlink" Target="https://ieeexplore.ieee.org/document/8919976" TargetMode="External"/><Relationship Id="rId4" Type="http://schemas.openxmlformats.org/officeDocument/2006/relationships/hyperlink" Target="https://ieeexplore.ieee.org/document/1006619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6599649" TargetMode="External"/><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ieeexplore.ieee.org/document/9180278" TargetMode="External"/><Relationship Id="rId5" Type="http://schemas.openxmlformats.org/officeDocument/2006/relationships/hyperlink" Target="https://ieeexplore.ieee.org/document/9247266" TargetMode="External"/><Relationship Id="rId4" Type="http://schemas.openxmlformats.org/officeDocument/2006/relationships/hyperlink" Target="https://ieeexplore.ieee.org/document/907034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36884" y="321177"/>
            <a:ext cx="4332307" cy="6179552"/>
          </a:xfrm>
          <a:prstGeom prst="rect">
            <a:avLst/>
          </a:prstGeom>
          <a:solidFill>
            <a:srgbClr val="404040">
              <a:alpha val="89803"/>
            </a:srgbClr>
          </a:solidFill>
          <a:ln w="127000" cap="sq" cmpd="thinThick">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a:spLocks noGrp="1"/>
          </p:cNvSpPr>
          <p:nvPr>
            <p:ph type="ctrTitle"/>
          </p:nvPr>
        </p:nvSpPr>
        <p:spPr>
          <a:xfrm>
            <a:off x="353087" y="441943"/>
            <a:ext cx="4332307" cy="2038657"/>
          </a:xfrm>
          <a:prstGeom prst="rect">
            <a:avLst/>
          </a:prstGeom>
          <a:noFill/>
          <a:ln>
            <a:noFill/>
          </a:ln>
        </p:spPr>
        <p:txBody>
          <a:bodyPr spcFirstLastPara="1" wrap="square" lIns="91425" tIns="45700" rIns="91425" bIns="45700" anchor="b" anchorCtr="0">
            <a:noAutofit/>
          </a:bodyPr>
          <a:lstStyle/>
          <a:p>
            <a:pPr lvl="0">
              <a:buClr>
                <a:schemeClr val="accent2"/>
              </a:buClr>
              <a:buSzPts val="2800"/>
            </a:pPr>
            <a:r>
              <a:rPr lang="en-US" sz="2800" b="1" dirty="0">
                <a:solidFill>
                  <a:schemeClr val="accent2"/>
                </a:solidFill>
                <a:latin typeface="Copperplate Gothic Bold" panose="020E0705020206020404" pitchFamily="34" charset="0"/>
                <a:ea typeface="Balthazar"/>
                <a:cs typeface="Balthazar"/>
                <a:sym typeface="Balthazar"/>
              </a:rPr>
              <a:t>Intelligent Energy Re-routing in Solar Homes using ML</a:t>
            </a:r>
            <a:br>
              <a:rPr lang="en-US" sz="2800" b="1" dirty="0">
                <a:solidFill>
                  <a:schemeClr val="accent2"/>
                </a:solidFill>
                <a:latin typeface="Copperplate Gothic Bold" panose="020E0705020206020404" pitchFamily="34" charset="0"/>
                <a:ea typeface="Balthazar"/>
                <a:cs typeface="Balthazar"/>
                <a:sym typeface="Balthazar"/>
              </a:rPr>
            </a:br>
            <a:endParaRPr lang="en-US" sz="2800" b="1" dirty="0">
              <a:solidFill>
                <a:schemeClr val="accent2"/>
              </a:solidFill>
              <a:latin typeface="Copperplate Gothic Bold" panose="020E0705020206020404" pitchFamily="34" charset="0"/>
              <a:ea typeface="Balthazar"/>
              <a:cs typeface="Balthazar"/>
              <a:sym typeface="Balthazar"/>
            </a:endParaRPr>
          </a:p>
        </p:txBody>
      </p:sp>
      <p:sp>
        <p:nvSpPr>
          <p:cNvPr id="90" name="Google Shape;90;p1"/>
          <p:cNvSpPr txBox="1">
            <a:spLocks noGrp="1"/>
          </p:cNvSpPr>
          <p:nvPr>
            <p:ph type="subTitle" idx="1"/>
          </p:nvPr>
        </p:nvSpPr>
        <p:spPr>
          <a:xfrm>
            <a:off x="270762" y="2601366"/>
            <a:ext cx="4414632" cy="2446704"/>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Name                                   Reg. No</a:t>
            </a:r>
            <a:endParaRPr dirty="0">
              <a:latin typeface="Copperplate Gothic Bold" panose="020E0705020206020404" pitchFamily="34" charset="0"/>
            </a:endParaRPr>
          </a:p>
          <a:p>
            <a:pPr marL="0" lvl="0" indent="0" algn="l" rtl="0">
              <a:lnSpc>
                <a:spcPct val="90000"/>
              </a:lnSpc>
              <a:spcBef>
                <a:spcPts val="100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1 G. Sai Vishwak    21K91A6747</a:t>
            </a:r>
            <a:endParaRPr dirty="0">
              <a:latin typeface="Copperplate Gothic Bold" panose="020E0705020206020404" pitchFamily="34" charset="0"/>
            </a:endParaRPr>
          </a:p>
          <a:p>
            <a:pPr marL="0" lvl="0" indent="0" algn="l" rtl="0">
              <a:lnSpc>
                <a:spcPct val="90000"/>
              </a:lnSpc>
              <a:spcBef>
                <a:spcPts val="100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2 A. Sai Madhan     21K91A6704</a:t>
            </a:r>
            <a:endParaRPr dirty="0">
              <a:latin typeface="Copperplate Gothic Bold" panose="020E0705020206020404" pitchFamily="34" charset="0"/>
            </a:endParaRPr>
          </a:p>
          <a:p>
            <a:pPr marL="0" lvl="0" indent="0" algn="l" rtl="0">
              <a:lnSpc>
                <a:spcPct val="90000"/>
              </a:lnSpc>
              <a:spcBef>
                <a:spcPts val="100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3 B. Harini 	          21K91A6723</a:t>
            </a:r>
            <a:endParaRPr dirty="0">
              <a:latin typeface="Copperplate Gothic Bold" panose="020E0705020206020404" pitchFamily="34" charset="0"/>
            </a:endParaRPr>
          </a:p>
          <a:p>
            <a:pPr marL="0" lvl="0" indent="0" algn="l" rtl="0">
              <a:lnSpc>
                <a:spcPct val="90000"/>
              </a:lnSpc>
              <a:spcBef>
                <a:spcPts val="100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4 A. </a:t>
            </a:r>
            <a:r>
              <a:rPr lang="en-US" sz="2000" b="1" dirty="0" err="1">
                <a:solidFill>
                  <a:srgbClr val="92D050"/>
                </a:solidFill>
                <a:latin typeface="Copperplate Gothic Bold" panose="020E0705020206020404" pitchFamily="34" charset="0"/>
                <a:ea typeface="Balthazar"/>
                <a:cs typeface="Balthazar"/>
                <a:sym typeface="Balthazar"/>
              </a:rPr>
              <a:t>Manikanta</a:t>
            </a:r>
            <a:r>
              <a:rPr lang="en-US" sz="2000" b="1" dirty="0">
                <a:solidFill>
                  <a:srgbClr val="92D050"/>
                </a:solidFill>
                <a:latin typeface="Copperplate Gothic Bold" panose="020E0705020206020404" pitchFamily="34" charset="0"/>
                <a:ea typeface="Balthazar"/>
                <a:cs typeface="Balthazar"/>
                <a:sym typeface="Balthazar"/>
              </a:rPr>
              <a:t>      21K91A6706</a:t>
            </a:r>
            <a:endParaRPr dirty="0">
              <a:latin typeface="Copperplate Gothic Bold" panose="020E0705020206020404" pitchFamily="34" charset="0"/>
            </a:endParaRPr>
          </a:p>
          <a:p>
            <a:pPr marL="0" lvl="0" indent="0" algn="l" rtl="0">
              <a:lnSpc>
                <a:spcPct val="90000"/>
              </a:lnSpc>
              <a:spcBef>
                <a:spcPts val="1000"/>
              </a:spcBef>
              <a:spcAft>
                <a:spcPts val="0"/>
              </a:spcAft>
              <a:buClr>
                <a:srgbClr val="92D050"/>
              </a:buClr>
              <a:buSzPts val="2000"/>
              <a:buNone/>
            </a:pPr>
            <a:r>
              <a:rPr lang="en-US" sz="2000" b="1" dirty="0">
                <a:solidFill>
                  <a:srgbClr val="92D050"/>
                </a:solidFill>
                <a:latin typeface="Copperplate Gothic Bold" panose="020E0705020206020404" pitchFamily="34" charset="0"/>
                <a:ea typeface="Balthazar"/>
                <a:cs typeface="Balthazar"/>
                <a:sym typeface="Balthazar"/>
              </a:rPr>
              <a:t>    Reddy</a:t>
            </a:r>
            <a:endParaRPr dirty="0">
              <a:latin typeface="Copperplate Gothic Bold" panose="020E0705020206020404" pitchFamily="34" charset="0"/>
            </a:endParaRPr>
          </a:p>
        </p:txBody>
      </p:sp>
      <p:sp>
        <p:nvSpPr>
          <p:cNvPr id="91" name="Google Shape;91;p1"/>
          <p:cNvSpPr txBox="1">
            <a:spLocks noGrp="1"/>
          </p:cNvSpPr>
          <p:nvPr>
            <p:ph type="sldNum" idx="12"/>
          </p:nvPr>
        </p:nvSpPr>
        <p:spPr>
          <a:xfrm>
            <a:off x="10555796" y="6356350"/>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r>
              <a:rPr lang="en-US">
                <a:solidFill>
                  <a:srgbClr val="595959"/>
                </a:solidFill>
              </a:rPr>
              <a:t>1</a:t>
            </a:r>
            <a:endParaRPr/>
          </a:p>
        </p:txBody>
      </p:sp>
      <p:pic>
        <p:nvPicPr>
          <p:cNvPr id="92" name="Google Shape;92;p1"/>
          <p:cNvPicPr preferRelativeResize="0"/>
          <p:nvPr/>
        </p:nvPicPr>
        <p:blipFill rotWithShape="1">
          <a:blip r:embed="rId3">
            <a:alphaModFix/>
          </a:blip>
          <a:srcRect/>
          <a:stretch/>
        </p:blipFill>
        <p:spPr>
          <a:xfrm>
            <a:off x="4873450" y="1865724"/>
            <a:ext cx="7063991" cy="2943613"/>
          </a:xfrm>
          <a:prstGeom prst="rect">
            <a:avLst/>
          </a:prstGeom>
          <a:noFill/>
          <a:ln>
            <a:noFill/>
          </a:ln>
        </p:spPr>
      </p:pic>
      <p:pic>
        <p:nvPicPr>
          <p:cNvPr id="93" name="Google Shape;93;p1"/>
          <p:cNvPicPr preferRelativeResize="0"/>
          <p:nvPr/>
        </p:nvPicPr>
        <p:blipFill rotWithShape="1">
          <a:blip r:embed="rId4">
            <a:alphaModFix/>
          </a:blip>
          <a:srcRect/>
          <a:stretch/>
        </p:blipFill>
        <p:spPr>
          <a:xfrm>
            <a:off x="5045302" y="323021"/>
            <a:ext cx="6760830" cy="1013426"/>
          </a:xfrm>
          <a:prstGeom prst="rect">
            <a:avLst/>
          </a:prstGeom>
          <a:noFill/>
          <a:ln>
            <a:noFill/>
          </a:ln>
        </p:spPr>
      </p:pic>
      <p:sp>
        <p:nvSpPr>
          <p:cNvPr id="94" name="Google Shape;94;p1"/>
          <p:cNvSpPr/>
          <p:nvPr/>
        </p:nvSpPr>
        <p:spPr>
          <a:xfrm>
            <a:off x="4873450" y="5375868"/>
            <a:ext cx="7063991" cy="980482"/>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rgbClr val="C4E0B2"/>
                </a:solidFill>
                <a:latin typeface="Balthazar"/>
                <a:ea typeface="Balthazar"/>
                <a:cs typeface="Balthazar"/>
                <a:sym typeface="Balthazar"/>
              </a:rPr>
              <a:t>CSE (DATA SCIENCE)</a:t>
            </a:r>
            <a:endParaRPr/>
          </a:p>
        </p:txBody>
      </p:sp>
      <p:sp>
        <p:nvSpPr>
          <p:cNvPr id="95" name="Google Shape;95;p1"/>
          <p:cNvSpPr/>
          <p:nvPr/>
        </p:nvSpPr>
        <p:spPr>
          <a:xfrm>
            <a:off x="353087" y="5266412"/>
            <a:ext cx="4332307" cy="1015974"/>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dirty="0">
                <a:solidFill>
                  <a:srgbClr val="FFFF00"/>
                </a:solidFill>
                <a:latin typeface="Copperplate Gothic Bold" panose="020E0705020206020404" pitchFamily="34" charset="0"/>
                <a:ea typeface="Balthazar"/>
                <a:cs typeface="Balthazar"/>
                <a:sym typeface="Balthazar"/>
              </a:rPr>
              <a:t>Guide Name</a:t>
            </a:r>
            <a:endParaRPr dirty="0">
              <a:latin typeface="Copperplate Gothic Bold" panose="020E0705020206020404" pitchFamily="34" charset="0"/>
            </a:endParaRPr>
          </a:p>
          <a:p>
            <a:pPr marL="0" marR="0" lvl="0" indent="0" algn="ctr" rtl="0">
              <a:spcBef>
                <a:spcPts val="0"/>
              </a:spcBef>
              <a:spcAft>
                <a:spcPts val="0"/>
              </a:spcAft>
              <a:buNone/>
            </a:pPr>
            <a:r>
              <a:rPr lang="en-US" sz="2400" b="1" i="0" u="none" strike="noStrike" cap="none" dirty="0">
                <a:solidFill>
                  <a:srgbClr val="FFFF00"/>
                </a:solidFill>
                <a:latin typeface="Copperplate Gothic Bold" panose="020E0705020206020404" pitchFamily="34" charset="0"/>
                <a:ea typeface="Balthazar"/>
                <a:cs typeface="Balthazar"/>
                <a:sym typeface="Balthazar"/>
              </a:rPr>
              <a:t>Mr. K. Sreenivas Reddy</a:t>
            </a:r>
            <a:endParaRPr dirty="0">
              <a:latin typeface="Copperplate Gothic Bold" panose="020E07050202060204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406774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Technologies</a:t>
            </a:r>
            <a:endParaRPr lang="en-US" sz="2400" b="1" dirty="0">
              <a:solidFill>
                <a:srgbClr val="002060"/>
              </a:solidFill>
              <a:latin typeface="Copperplate Gothic Bold" panose="020E0705020206020404" pitchFamily="34" charset="0"/>
              <a:sym typeface="Balthazar"/>
            </a:endParaRP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Front-End Technologies:</a:t>
            </a:r>
          </a:p>
          <a:p>
            <a:pPr marL="285750" indent="-285750" algn="just">
              <a:lnSpc>
                <a:spcPct val="150000"/>
              </a:lnSpc>
              <a:spcBef>
                <a:spcPts val="600"/>
              </a:spcBef>
              <a:spcAft>
                <a:spcPts val="600"/>
              </a:spcAft>
              <a:buClrTx/>
              <a:buSzTx/>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HTML5/CSS3: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Used for structuring the</a:t>
            </a:r>
            <a:r>
              <a:rPr lang="en-US" sz="1800" kern="1200" dirty="0">
                <a:solidFill>
                  <a:prstClr val="black"/>
                </a:solidFill>
                <a:latin typeface="Times New Roman" panose="02020603050405020304" pitchFamily="18" charset="0"/>
                <a:ea typeface="+mn-ea"/>
                <a:cs typeface="Times New Roman" panose="02020603050405020304" pitchFamily="18" charset="0"/>
              </a:rPr>
              <a:t> document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styling the user interface.</a:t>
            </a:r>
          </a:p>
          <a:p>
            <a:pPr marL="285750" indent="-285750" algn="just">
              <a:lnSpc>
                <a:spcPct val="150000"/>
              </a:lnSpc>
              <a:spcBef>
                <a:spcPts val="600"/>
              </a:spcBef>
              <a:spcAft>
                <a:spcPts val="600"/>
              </a:spcAft>
              <a:buClrTx/>
              <a:buSzTx/>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JavaScript: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Provides interactivity and handles dynamic updates on the web application.</a:t>
            </a:r>
          </a:p>
          <a:p>
            <a:pPr marL="285750" indent="-285750" algn="just">
              <a:lnSpc>
                <a:spcPct val="150000"/>
              </a:lnSpc>
              <a:spcBef>
                <a:spcPts val="600"/>
              </a:spcBef>
              <a:spcAft>
                <a:spcPts val="600"/>
              </a:spcAft>
              <a:buClrTx/>
              <a:buSzTx/>
              <a:defRPr/>
            </a:pPr>
            <a:r>
              <a:rPr lang="en-US" sz="1800" b="1" kern="1200" dirty="0">
                <a:solidFill>
                  <a:prstClr val="black"/>
                </a:solidFill>
                <a:latin typeface="Times New Roman" panose="02020603050405020304" pitchFamily="18" charset="0"/>
                <a:ea typeface="+mn-ea"/>
                <a:cs typeface="Times New Roman" panose="02020603050405020304" pitchFamily="18" charset="0"/>
              </a:rPr>
              <a:t>Chart</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.js: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JavaScript library for building responsive and interactive charts, enabling real-time monitoring and control of energy management.</a:t>
            </a:r>
          </a:p>
          <a:p>
            <a:pPr marL="285750" indent="-285750" algn="just">
              <a:lnSpc>
                <a:spcPct val="150000"/>
              </a:lnSpc>
              <a:spcBef>
                <a:spcPts val="600"/>
              </a:spcBef>
              <a:spcAft>
                <a:spcPts val="600"/>
              </a:spcAft>
              <a:buClrTx/>
              <a:buSzTx/>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Bootstrap: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CSS framework for creating a responsive and mobile-first front-end design.</a:t>
            </a:r>
            <a:endParaRPr kumimoji="0" lang="en-IN"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10</a:t>
            </a:fld>
            <a:endParaRPr dirty="0">
              <a:solidFill>
                <a:srgbClr val="595959"/>
              </a:solidFill>
            </a:endParaRPr>
          </a:p>
        </p:txBody>
      </p:sp>
    </p:spTree>
    <p:extLst>
      <p:ext uri="{BB962C8B-B14F-4D97-AF65-F5344CB8AC3E}">
        <p14:creationId xmlns:p14="http://schemas.microsoft.com/office/powerpoint/2010/main" val="176449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480127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Technologies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lang="en-US" sz="2400" b="1" dirty="0">
              <a:solidFill>
                <a:srgbClr val="002060"/>
              </a:solidFill>
              <a:latin typeface="Copperplate Gothic Bold" panose="020E0705020206020404" pitchFamily="34" charset="0"/>
              <a:sym typeface="Balthazar"/>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Back-End Technologies:</a:t>
            </a:r>
          </a:p>
          <a:p>
            <a:pPr marL="285750" indent="-285750" algn="just">
              <a:lnSpc>
                <a:spcPct val="100000"/>
              </a:lnSpc>
              <a:spcBef>
                <a:spcPts val="600"/>
              </a:spcBef>
              <a:spcAft>
                <a:spcPts val="600"/>
              </a:spcAft>
              <a:buClrTx/>
              <a:buSzTx/>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Python: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core programming language for data </a:t>
            </a:r>
            <a:r>
              <a:rPr lang="en-IN" sz="1800" kern="1200" dirty="0">
                <a:solidFill>
                  <a:prstClr val="black"/>
                </a:solidFill>
                <a:latin typeface="Times New Roman" panose="02020603050405020304" pitchFamily="18" charset="0"/>
                <a:ea typeface="+mn-ea"/>
                <a:cs typeface="Times New Roman" panose="02020603050405020304" pitchFamily="18" charset="0"/>
              </a:rPr>
              <a:t>processing,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developing machine learning models, and backend logic.</a:t>
            </a:r>
          </a:p>
          <a:p>
            <a:pPr marL="285750" indent="-285750" algn="just">
              <a:lnSpc>
                <a:spcPct val="100000"/>
              </a:lnSpc>
              <a:spcBef>
                <a:spcPts val="600"/>
              </a:spcBef>
              <a:spcAft>
                <a:spcPts val="600"/>
              </a:spcAft>
              <a:buClrTx/>
              <a:buSzTx/>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Flask: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Web frameworks for building robust, scalable server-side applications that manage communication between the front-end and the machine learning models.</a:t>
            </a:r>
          </a:p>
          <a:p>
            <a:pPr marL="285750" indent="-285750" algn="just">
              <a:lnSpc>
                <a:spcPct val="100000"/>
              </a:lnSpc>
              <a:spcBef>
                <a:spcPts val="600"/>
              </a:spcBef>
              <a:spcAft>
                <a:spcPts val="600"/>
              </a:spcAft>
              <a:buClrTx/>
              <a:buSzTx/>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RESTful APIs: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enabling communication between the front-end interface and the back-end services, ensuring smooth data flow and real-time updates.</a:t>
            </a:r>
          </a:p>
          <a:p>
            <a:pPr marL="285750" indent="-285750" algn="just">
              <a:lnSpc>
                <a:spcPct val="100000"/>
              </a:lnSpc>
              <a:spcBef>
                <a:spcPts val="600"/>
              </a:spcBef>
              <a:spcAft>
                <a:spcPts val="600"/>
              </a:spcAft>
              <a:buClrTx/>
              <a:buSzTx/>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SQL Databases: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storing and managing historical weather data, energy consumption records, and model predictions e.g., PostgreSQL.</a:t>
            </a:r>
          </a:p>
          <a:p>
            <a:pPr marL="285750" indent="-285750" algn="just">
              <a:lnSpc>
                <a:spcPct val="100000"/>
              </a:lnSpc>
              <a:spcBef>
                <a:spcPts val="600"/>
              </a:spcBef>
              <a:spcAft>
                <a:spcPts val="600"/>
              </a:spcAft>
              <a:buClrTx/>
              <a:buSzTx/>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Cloud Computing Services: </a:t>
            </a:r>
            <a:r>
              <a:rPr kumimoji="0" lang="en-IN"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scalable data storage, processing, and deploying machine learning models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e.g., AWS, Google Cloud.</a:t>
            </a:r>
            <a:endParaRPr kumimoji="0" lang="en-IN"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11</a:t>
            </a:fld>
            <a:endParaRPr dirty="0">
              <a:solidFill>
                <a:srgbClr val="595959"/>
              </a:solidFill>
            </a:endParaRPr>
          </a:p>
        </p:txBody>
      </p:sp>
    </p:spTree>
    <p:extLst>
      <p:ext uri="{BB962C8B-B14F-4D97-AF65-F5344CB8AC3E}">
        <p14:creationId xmlns:p14="http://schemas.microsoft.com/office/powerpoint/2010/main" val="129684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AF044ED6-189A-2315-04C8-F97BB81312A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D32F4C29-3E91-0BCA-6FD0-BDA2C6A4E021}"/>
              </a:ext>
            </a:extLst>
          </p:cNvPr>
          <p:cNvSpPr txBox="1">
            <a:spLocks noGrp="1"/>
          </p:cNvSpPr>
          <p:nvPr>
            <p:ph type="body" idx="1"/>
          </p:nvPr>
        </p:nvSpPr>
        <p:spPr>
          <a:xfrm>
            <a:off x="846880" y="897510"/>
            <a:ext cx="10498237" cy="53321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chemeClr val="accent1">
                    <a:lumMod val="50000"/>
                  </a:schemeClr>
                </a:solidFill>
                <a:latin typeface="Copperplate Gothic Bold" pitchFamily="34" charset="0"/>
              </a:rPr>
              <a:t>List Of Survey Papers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lang="en-US" sz="2400" b="1" dirty="0">
              <a:solidFill>
                <a:srgbClr val="002060"/>
              </a:solidFill>
              <a:latin typeface="Copperplate Gothic Bold" panose="020E0705020206020404" pitchFamily="34" charset="0"/>
              <a:sym typeface="Balthazar"/>
            </a:endParaRPr>
          </a:p>
          <a:p>
            <a:pPr marR="0" lvl="0" algn="l" defTabSz="914400" rtl="0" eaLnBrk="1" fontAlgn="auto" latinLnBrk="0" hangingPunct="1">
              <a:lnSpc>
                <a:spcPct val="150000"/>
              </a:lnSpc>
              <a:spcBef>
                <a:spcPts val="0"/>
              </a:spcBef>
              <a:spcAft>
                <a:spcPts val="0"/>
              </a:spcAft>
              <a:buClr>
                <a:srgbClr val="000000"/>
              </a:buClr>
              <a:buSzPts val="1800"/>
              <a:buFont typeface="+mj-lt"/>
              <a:buAutoNum type="arabicPeriod"/>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3"/>
              </a:rPr>
              <a:t>A Hybrid Approach for Home Energy Management With Imitation Learning and Online Optimization</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IN" sz="15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Authors:</a:t>
            </a:r>
            <a:r>
              <a:rPr kumimoji="0" lang="en-IN"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IN"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Shuhua</a:t>
            </a:r>
            <a:r>
              <a:rPr kumimoji="0" lang="en-IN"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Gao; </a:t>
            </a:r>
            <a:r>
              <a:rPr kumimoji="0" lang="en-IN"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Raiyan</a:t>
            </a:r>
            <a:r>
              <a:rPr kumimoji="0" lang="en-IN"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bin </a:t>
            </a:r>
            <a:r>
              <a:rPr kumimoji="0" lang="en-IN"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Zulkifli</a:t>
            </a:r>
            <a:r>
              <a:rPr kumimoji="0" lang="en-IN"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Lee; </a:t>
            </a:r>
            <a:r>
              <a:rPr kumimoji="0" lang="en-IN"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Zhenhao</a:t>
            </a:r>
            <a:r>
              <a:rPr kumimoji="0" lang="en-IN"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Huang; Cheng Xiang; Ming Yu;</a:t>
            </a:r>
            <a:endParaRPr lang="en-US" sz="1500" dirty="0">
              <a:solidFill>
                <a:srgbClr val="000000"/>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3"/>
              </a:rPr>
              <a:t>https://ieeexplore.ieee.org/document/10304403</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R="0" lvl="0" algn="l" defTabSz="914400" rtl="0" eaLnBrk="1" fontAlgn="auto" latinLnBrk="0" hangingPunct="1">
              <a:lnSpc>
                <a:spcPct val="150000"/>
              </a:lnSpc>
              <a:spcBef>
                <a:spcPts val="0"/>
              </a:spcBef>
              <a:spcAft>
                <a:spcPts val="0"/>
              </a:spcAft>
              <a:buClr>
                <a:srgbClr val="000000"/>
              </a:buClr>
              <a:buSzPts val="1800"/>
              <a:buFont typeface="+mj-lt"/>
              <a:buAutoNum type="arabicPeriod" startAt="2"/>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4"/>
              </a:rPr>
              <a:t>A Multistage Home Energy Management System With Residential Photovoltaic Penetration</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Authors </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Fengji</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Luo; Gianluca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Ranzi</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Can Wan; Zhao Xu; Zhao Yang Dong(20 September 2018)</a:t>
            </a:r>
            <a:endParaRPr lang="en-US" sz="1500" dirty="0">
              <a:solidFill>
                <a:srgbClr val="000000"/>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4"/>
              </a:rPr>
              <a:t>https://ieeexplore.ieee.org/document/8469052</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R="0" lvl="0" algn="l" defTabSz="914400" rtl="0" eaLnBrk="1" fontAlgn="auto" latinLnBrk="0" hangingPunct="1">
              <a:lnSpc>
                <a:spcPct val="150000"/>
              </a:lnSpc>
              <a:spcBef>
                <a:spcPts val="0"/>
              </a:spcBef>
              <a:spcAft>
                <a:spcPts val="0"/>
              </a:spcAft>
              <a:buClr>
                <a:srgbClr val="000000"/>
              </a:buClr>
              <a:buSzPts val="1800"/>
              <a:buFont typeface="+mj-lt"/>
              <a:buAutoNum type="arabicPeriod" startAt="3"/>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5"/>
              </a:rPr>
              <a:t>A Novel Single-Stage Single-Phase Reconfigurable Inverter Topology for a Solar Powered Hybrid AC/DC Home</a:t>
            </a:r>
            <a:endParaRPr lang="en-US" sz="1500" dirty="0">
              <a:solidFill>
                <a:srgbClr val="000000"/>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Author : </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Nikhil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Sasidharan</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Jai Govind Singh 22 December 2016</a:t>
            </a: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5"/>
              </a:rPr>
              <a:t>https://ieeexplore.ieee.org/document/7795211</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R="0" lvl="0" algn="l" defTabSz="914400" rtl="0" eaLnBrk="1" fontAlgn="auto" latinLnBrk="0" hangingPunct="1">
              <a:lnSpc>
                <a:spcPct val="150000"/>
              </a:lnSpc>
              <a:spcBef>
                <a:spcPts val="0"/>
              </a:spcBef>
              <a:spcAft>
                <a:spcPts val="0"/>
              </a:spcAft>
              <a:buClr>
                <a:srgbClr val="000000"/>
              </a:buClr>
              <a:buSzPts val="1800"/>
              <a:buFont typeface="+mj-lt"/>
              <a:buAutoNum type="arabicPeriod" startAt="4"/>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6"/>
              </a:rPr>
              <a:t>A Shrinking Horizon Model Predictive Controller for Daily Scheduling of Home Energy Management Systems</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Author : </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Ali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Esmaeel</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Nezhad;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Abolfazl</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15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Rahimnejad</a:t>
            </a: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Pedro H. J. Nardelli; Stephen Andrew Gadsden; Subham Sahoo;(10 March 2022)</a:t>
            </a:r>
            <a:endParaRPr lang="en-US" sz="1500" dirty="0">
              <a:solidFill>
                <a:srgbClr val="000000"/>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spcAft>
                <a:spcPts val="0"/>
              </a:spcAft>
              <a:buClr>
                <a:srgbClr val="000000"/>
              </a:buClr>
              <a:buSzPts val="1800"/>
              <a:buNone/>
              <a:tabLst/>
              <a:defRPr/>
            </a:pPr>
            <a:r>
              <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hlinkClick r:id="rId6"/>
              </a:rPr>
              <a:t>https://ieeexplore.ieee.org/document/9732346</a:t>
            </a:r>
            <a:endParaRPr kumimoji="0" lang="en-US" sz="15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pic>
        <p:nvPicPr>
          <p:cNvPr id="101" name="Google Shape;101;p2">
            <a:extLst>
              <a:ext uri="{FF2B5EF4-FFF2-40B4-BE49-F238E27FC236}">
                <a16:creationId xmlns:a16="http://schemas.microsoft.com/office/drawing/2014/main" id="{3F727F4D-A60A-1ABE-8C50-1945D4DFF2A7}"/>
              </a:ext>
            </a:extLst>
          </p:cNvPr>
          <p:cNvPicPr preferRelativeResize="0"/>
          <p:nvPr/>
        </p:nvPicPr>
        <p:blipFill rotWithShape="1">
          <a:blip r:embed="rId7">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598D6D3C-D3C3-5A1D-7654-EF2CAD5F987F}"/>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85AE680-0567-F731-7635-C7F0229B4839}"/>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12</a:t>
            </a:fld>
            <a:endParaRPr dirty="0">
              <a:solidFill>
                <a:srgbClr val="595959"/>
              </a:solidFill>
            </a:endParaRPr>
          </a:p>
        </p:txBody>
      </p:sp>
    </p:spTree>
    <p:extLst>
      <p:ext uri="{BB962C8B-B14F-4D97-AF65-F5344CB8AC3E}">
        <p14:creationId xmlns:p14="http://schemas.microsoft.com/office/powerpoint/2010/main" val="89657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629B1AF-E081-CA98-F7FC-02EA58C36873}"/>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3358A870-47EE-5F00-3C6C-6E424BF8132F}"/>
              </a:ext>
            </a:extLst>
          </p:cNvPr>
          <p:cNvSpPr txBox="1">
            <a:spLocks noGrp="1"/>
          </p:cNvSpPr>
          <p:nvPr>
            <p:ph type="body" idx="1"/>
          </p:nvPr>
        </p:nvSpPr>
        <p:spPr>
          <a:xfrm>
            <a:off x="846880" y="897510"/>
            <a:ext cx="10498237" cy="53321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chemeClr val="accent1">
                    <a:lumMod val="50000"/>
                  </a:schemeClr>
                </a:solidFill>
                <a:latin typeface="Copperplate Gothic Bold" pitchFamily="34" charset="0"/>
              </a:rPr>
              <a:t>List Of Survey Papers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lang="en-US" sz="2400" b="1" dirty="0">
              <a:solidFill>
                <a:srgbClr val="002060"/>
              </a:solidFill>
              <a:latin typeface="Copperplate Gothic Bold" panose="020E0705020206020404" pitchFamily="34" charset="0"/>
              <a:sym typeface="Balthazar"/>
            </a:endParaRPr>
          </a:p>
          <a:p>
            <a:pPr marR="0" lvl="0" algn="l" defTabSz="914400" rtl="0" eaLnBrk="1" fontAlgn="auto" latinLnBrk="0" hangingPunct="1">
              <a:lnSpc>
                <a:spcPct val="150000"/>
              </a:lnSpc>
              <a:spcBef>
                <a:spcPts val="0"/>
              </a:spcBef>
              <a:buClr>
                <a:srgbClr val="000000"/>
              </a:buClr>
              <a:buSzPts val="1800"/>
              <a:buFont typeface="+mj-lt"/>
              <a:buAutoNum type="arabicPeriod" startAt="5"/>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3"/>
              </a:rPr>
              <a:t>An Intelligent Home Energy Management System to Improve Demand Response</a:t>
            </a:r>
            <a:endParaRPr lang="en-US" sz="1500" dirty="0">
              <a:solidFill>
                <a:srgbClr val="333333"/>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1"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Authors </a:t>
            </a:r>
            <a:r>
              <a:rPr kumimoji="0" lang="en-US" sz="1500" b="1"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3"/>
              </a:rPr>
              <a:t>:</a:t>
            </a:r>
            <a:r>
              <a:rPr kumimoji="0" lang="en-US" sz="1500" b="1"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Yusuf Ozturk;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Datchanamoorthy</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Senthilkumar</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Sunil Kumar; Gordon Lee 15 April 2013</a:t>
            </a: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3"/>
              </a:rPr>
              <a:t>https://ieeexplore.ieee.org/document/6502291</a:t>
            </a:r>
            <a:endParaRPr lang="en-US" sz="1500" noProof="0" dirty="0">
              <a:solidFill>
                <a:srgbClr val="333333"/>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buClr>
                <a:srgbClr val="000000"/>
              </a:buClr>
              <a:buSzPts val="1800"/>
              <a:buFont typeface="+mj-lt"/>
              <a:buAutoNum type="arabicPeriod" startAt="6"/>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4"/>
              </a:rPr>
              <a:t>Deep Reinforcement Learning for Real-Time Energy Management in Smart Home</a:t>
            </a:r>
            <a:endParaRPr lang="en-US" sz="1500" dirty="0">
              <a:solidFill>
                <a:srgbClr val="333333"/>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1"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Authors :</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Guixi</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Wei; Ming Chi; Zhi-Wei Liu;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Mingfeng</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Ge;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Chaojie</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Li;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Xianggang</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Liu 10 March 2023</a:t>
            </a: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4"/>
              </a:rPr>
              <a:t>https://ieeexplore.ieee.org/document/10066193</a:t>
            </a:r>
            <a:endParaRPr lang="en-US" sz="1500" dirty="0">
              <a:solidFill>
                <a:srgbClr val="333333"/>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buClr>
                <a:srgbClr val="000000"/>
              </a:buClr>
              <a:buSzPts val="1800"/>
              <a:buFont typeface="+mj-lt"/>
              <a:buAutoNum type="arabicPeriod" startAt="7"/>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5"/>
              </a:rPr>
              <a:t>Peak Reduction and Long Term Load Forecasting for Large Residential Communities Including Smart Homes With Energy Storage</a:t>
            </a:r>
            <a:endParaRPr lang="en-US" sz="1500" dirty="0">
              <a:solidFill>
                <a:srgbClr val="333333"/>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1"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Authors : </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Liang Yu; Weiwei Xie; Di Xie; Yulong Zou;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Dengyin</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Zhang;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Zhixin</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Sun; </a:t>
            </a:r>
            <a:r>
              <a:rPr kumimoji="0" lang="en-US" sz="1500" b="0" i="0" u="none" strike="noStrike" kern="0" cap="none" spc="0" normalizeH="0" baseline="0" noProof="0" dirty="0" err="1">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Linghua</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rPr>
              <a:t> Zhang; Yue Zhang; </a:t>
            </a: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5"/>
              </a:rPr>
              <a:t>https://ieeexplore.ieee.org/document/8919976</a:t>
            </a:r>
            <a:endPar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endParaRPr>
          </a:p>
          <a:p>
            <a:pPr>
              <a:lnSpc>
                <a:spcPct val="150000"/>
              </a:lnSpc>
              <a:spcBef>
                <a:spcPts val="0"/>
              </a:spcBef>
              <a:buFont typeface="+mj-lt"/>
              <a:buAutoNum type="arabicPeriod" startAt="8"/>
            </a:pPr>
            <a:r>
              <a:rPr lang="en-US" sz="1500" dirty="0">
                <a:latin typeface="Times New Roman" panose="02020603050405020304" pitchFamily="18" charset="0"/>
                <a:cs typeface="Times New Roman" panose="02020603050405020304" pitchFamily="18" charset="0"/>
                <a:hlinkClick r:id="rId6"/>
              </a:rPr>
              <a:t>Optimization of stand alone Solar Home System with battery</a:t>
            </a:r>
            <a:endParaRPr lang="en-US" sz="1500" dirty="0">
              <a:latin typeface="Times New Roman" panose="02020603050405020304" pitchFamily="18" charset="0"/>
              <a:cs typeface="Times New Roman" panose="02020603050405020304" pitchFamily="18" charset="0"/>
            </a:endParaRPr>
          </a:p>
          <a:p>
            <a:pPr marL="447675" indent="0">
              <a:lnSpc>
                <a:spcPct val="150000"/>
              </a:lnSpc>
              <a:spcBef>
                <a:spcPts val="0"/>
              </a:spcBef>
              <a:buNone/>
            </a:pPr>
            <a:r>
              <a:rPr lang="en-US" sz="1500" b="1" dirty="0">
                <a:latin typeface="Times New Roman" panose="02020603050405020304" pitchFamily="18" charset="0"/>
                <a:cs typeface="Times New Roman" panose="02020603050405020304" pitchFamily="18" charset="0"/>
              </a:rPr>
              <a:t>Authors :</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Isdawimah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Nuha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Nadhiroh</a:t>
            </a:r>
            <a:r>
              <a:rPr lang="en-US" sz="1500" dirty="0">
                <a:latin typeface="Times New Roman" panose="02020603050405020304" pitchFamily="18" charset="0"/>
                <a:cs typeface="Times New Roman" panose="02020603050405020304" pitchFamily="18" charset="0"/>
              </a:rPr>
              <a:t>; A. Damar Aji 27 December 2021</a:t>
            </a:r>
          </a:p>
          <a:p>
            <a:pPr marL="447675" indent="0">
              <a:lnSpc>
                <a:spcPct val="150000"/>
              </a:lnSpc>
              <a:spcBef>
                <a:spcPts val="0"/>
              </a:spcBef>
              <a:buNone/>
            </a:pPr>
            <a:r>
              <a:rPr lang="en-US" sz="1500" dirty="0">
                <a:latin typeface="Times New Roman" panose="02020603050405020304" pitchFamily="18" charset="0"/>
                <a:cs typeface="Times New Roman" panose="02020603050405020304" pitchFamily="18" charset="0"/>
                <a:hlinkClick r:id="rId6"/>
              </a:rPr>
              <a:t>https://ieeexplore.ieee.org/document/9649406</a:t>
            </a:r>
            <a:endParaRPr lang="en-US" sz="1500" dirty="0">
              <a:latin typeface="Times New Roman" panose="02020603050405020304" pitchFamily="18" charset="0"/>
              <a:cs typeface="Times New Roman" panose="02020603050405020304" pitchFamily="18" charset="0"/>
            </a:endParaRPr>
          </a:p>
        </p:txBody>
      </p:sp>
      <p:pic>
        <p:nvPicPr>
          <p:cNvPr id="101" name="Google Shape;101;p2">
            <a:extLst>
              <a:ext uri="{FF2B5EF4-FFF2-40B4-BE49-F238E27FC236}">
                <a16:creationId xmlns:a16="http://schemas.microsoft.com/office/drawing/2014/main" id="{C7BBFAB8-9795-F1FB-AC0E-2E964125705C}"/>
              </a:ext>
            </a:extLst>
          </p:cNvPr>
          <p:cNvPicPr preferRelativeResize="0"/>
          <p:nvPr/>
        </p:nvPicPr>
        <p:blipFill rotWithShape="1">
          <a:blip r:embed="rId7">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3B919568-C8AB-B738-A4D9-59F32FBF5BE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73F0A0FC-4A91-9F4F-0C53-615AF5A0B0B0}"/>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13</a:t>
            </a:fld>
            <a:endParaRPr dirty="0">
              <a:solidFill>
                <a:srgbClr val="595959"/>
              </a:solidFill>
            </a:endParaRPr>
          </a:p>
        </p:txBody>
      </p:sp>
    </p:spTree>
    <p:extLst>
      <p:ext uri="{BB962C8B-B14F-4D97-AF65-F5344CB8AC3E}">
        <p14:creationId xmlns:p14="http://schemas.microsoft.com/office/powerpoint/2010/main" val="198056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D633160-0521-CE45-8EC4-77FEB766292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97C97016-7F3B-3542-D71E-E7E092E80D0E}"/>
              </a:ext>
            </a:extLst>
          </p:cNvPr>
          <p:cNvSpPr txBox="1">
            <a:spLocks noGrp="1"/>
          </p:cNvSpPr>
          <p:nvPr>
            <p:ph type="body" idx="1"/>
          </p:nvPr>
        </p:nvSpPr>
        <p:spPr>
          <a:xfrm>
            <a:off x="846880" y="897510"/>
            <a:ext cx="10498237" cy="53321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chemeClr val="accent1">
                    <a:lumMod val="50000"/>
                  </a:schemeClr>
                </a:solidFill>
                <a:latin typeface="Copperplate Gothic Bold" pitchFamily="34" charset="0"/>
              </a:rPr>
              <a:t>List Of Survey Papers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lang="en-US" sz="2400" b="1" dirty="0">
              <a:solidFill>
                <a:srgbClr val="002060"/>
              </a:solidFill>
              <a:latin typeface="Copperplate Gothic Bold" panose="020E0705020206020404" pitchFamily="34" charset="0"/>
              <a:sym typeface="Balthazar"/>
            </a:endParaRPr>
          </a:p>
          <a:p>
            <a:pPr>
              <a:lnSpc>
                <a:spcPct val="150000"/>
              </a:lnSpc>
              <a:spcBef>
                <a:spcPts val="0"/>
              </a:spcBef>
              <a:buFont typeface="+mj-lt"/>
              <a:buAutoNum type="arabicPeriod" startAt="9"/>
            </a:pPr>
            <a:r>
              <a:rPr lang="en-US" sz="1500" dirty="0">
                <a:latin typeface="Times New Roman" panose="02020603050405020304" pitchFamily="18" charset="0"/>
                <a:cs typeface="Times New Roman" panose="02020603050405020304" pitchFamily="18" charset="0"/>
                <a:hlinkClick r:id="rId3"/>
              </a:rPr>
              <a:t>Optimization-based home energy management in the presence of solar energy and storage</a:t>
            </a:r>
            <a:endParaRPr lang="en-US" sz="1500" dirty="0">
              <a:latin typeface="Times New Roman" panose="02020603050405020304" pitchFamily="18" charset="0"/>
              <a:cs typeface="Times New Roman" panose="02020603050405020304" pitchFamily="18" charset="0"/>
            </a:endParaRPr>
          </a:p>
          <a:p>
            <a:pPr marL="447675" indent="0">
              <a:lnSpc>
                <a:spcPct val="150000"/>
              </a:lnSpc>
              <a:spcBef>
                <a:spcPts val="0"/>
              </a:spcBef>
              <a:buNone/>
            </a:pPr>
            <a:r>
              <a:rPr lang="en-US" sz="1500" b="1" dirty="0">
                <a:latin typeface="Times New Roman" panose="02020603050405020304" pitchFamily="18" charset="0"/>
                <a:cs typeface="Times New Roman" panose="02020603050405020304" pitchFamily="18" charset="0"/>
              </a:rPr>
              <a:t>Authors :</a:t>
            </a:r>
            <a:r>
              <a:rPr lang="en-US" sz="1500" dirty="0">
                <a:latin typeface="Times New Roman" panose="02020603050405020304" pitchFamily="18" charset="0"/>
                <a:cs typeface="Times New Roman" panose="02020603050405020304" pitchFamily="18" charset="0"/>
              </a:rPr>
              <a:t> Sattar Mohammadi; Mahmoud </a:t>
            </a:r>
            <a:r>
              <a:rPr lang="en-US" sz="1500" dirty="0" err="1">
                <a:latin typeface="Times New Roman" panose="02020603050405020304" pitchFamily="18" charset="0"/>
                <a:cs typeface="Times New Roman" panose="02020603050405020304" pitchFamily="18" charset="0"/>
              </a:rPr>
              <a:t>Momtazpour</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Esmaeil</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Sanaei</a:t>
            </a:r>
            <a:endParaRPr lang="en-US" sz="1500" dirty="0">
              <a:latin typeface="Times New Roman" panose="02020603050405020304" pitchFamily="18" charset="0"/>
              <a:cs typeface="Times New Roman" panose="02020603050405020304" pitchFamily="18" charset="0"/>
            </a:endParaRPr>
          </a:p>
          <a:p>
            <a:pPr marL="447675" indent="0">
              <a:lnSpc>
                <a:spcPct val="150000"/>
              </a:lnSpc>
              <a:spcBef>
                <a:spcPts val="0"/>
              </a:spcBef>
              <a:buNone/>
            </a:pPr>
            <a:r>
              <a:rPr lang="en-US" sz="1500" dirty="0">
                <a:latin typeface="Times New Roman" panose="02020603050405020304" pitchFamily="18" charset="0"/>
                <a:cs typeface="Times New Roman" panose="02020603050405020304" pitchFamily="18" charset="0"/>
                <a:hlinkClick r:id="rId3"/>
              </a:rPr>
              <a:t>https://ieeexplore.ieee.org/document/6599649</a:t>
            </a:r>
            <a:endParaRPr lang="en-US" sz="1500" dirty="0">
              <a:latin typeface="Times New Roman" panose="02020603050405020304" pitchFamily="18" charset="0"/>
              <a:cs typeface="Times New Roman" panose="02020603050405020304" pitchFamily="18" charset="0"/>
            </a:endParaRPr>
          </a:p>
          <a:p>
            <a:pPr>
              <a:lnSpc>
                <a:spcPct val="150000"/>
              </a:lnSpc>
              <a:spcBef>
                <a:spcPts val="0"/>
              </a:spcBef>
              <a:buFont typeface="+mj-lt"/>
              <a:buAutoNum type="arabicPeriod" startAt="10"/>
            </a:pPr>
            <a:r>
              <a:rPr lang="en-US" sz="1500" dirty="0">
                <a:latin typeface="Times New Roman" panose="02020603050405020304" pitchFamily="18" charset="0"/>
                <a:cs typeface="Times New Roman" panose="02020603050405020304" pitchFamily="18" charset="0"/>
                <a:hlinkClick r:id="rId4"/>
              </a:rPr>
              <a:t>https://ieeexplore.ieee.org/document/9070340</a:t>
            </a:r>
            <a:endParaRPr lang="en-US" sz="1500" dirty="0">
              <a:latin typeface="Times New Roman" panose="02020603050405020304" pitchFamily="18" charset="0"/>
              <a:cs typeface="Times New Roman" panose="02020603050405020304" pitchFamily="18" charset="0"/>
            </a:endParaRPr>
          </a:p>
          <a:p>
            <a:pPr marL="447675" indent="0">
              <a:lnSpc>
                <a:spcPct val="150000"/>
              </a:lnSpc>
              <a:spcBef>
                <a:spcPts val="0"/>
              </a:spcBef>
              <a:buNone/>
            </a:pPr>
            <a:r>
              <a:rPr lang="en-US" sz="1500" b="1" dirty="0">
                <a:latin typeface="Times New Roman" panose="02020603050405020304" pitchFamily="18" charset="0"/>
                <a:cs typeface="Times New Roman" panose="02020603050405020304" pitchFamily="18" charset="0"/>
              </a:rPr>
              <a:t>Authors : </a:t>
            </a:r>
            <a:r>
              <a:rPr lang="en-US" sz="1500" dirty="0">
                <a:latin typeface="Times New Roman" panose="02020603050405020304" pitchFamily="18" charset="0"/>
                <a:cs typeface="Times New Roman" panose="02020603050405020304" pitchFamily="18" charset="0"/>
              </a:rPr>
              <a:t>Anusha </a:t>
            </a:r>
            <a:r>
              <a:rPr lang="en-US" sz="1500" dirty="0" err="1">
                <a:latin typeface="Times New Roman" panose="02020603050405020304" pitchFamily="18" charset="0"/>
                <a:cs typeface="Times New Roman" panose="02020603050405020304" pitchFamily="18" charset="0"/>
              </a:rPr>
              <a:t>Manur</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Maitreyee</a:t>
            </a:r>
            <a:r>
              <a:rPr lang="en-US" sz="1500" dirty="0">
                <a:latin typeface="Times New Roman" panose="02020603050405020304" pitchFamily="18" charset="0"/>
                <a:cs typeface="Times New Roman" panose="02020603050405020304" pitchFamily="18" charset="0"/>
              </a:rPr>
              <a:t> Marathe; Ashray </a:t>
            </a:r>
            <a:r>
              <a:rPr lang="en-US" sz="1500" dirty="0" err="1">
                <a:latin typeface="Times New Roman" panose="02020603050405020304" pitchFamily="18" charset="0"/>
                <a:cs typeface="Times New Roman" panose="02020603050405020304" pitchFamily="18" charset="0"/>
              </a:rPr>
              <a:t>Manur</a:t>
            </a:r>
            <a:r>
              <a:rPr lang="en-US" sz="1500" dirty="0">
                <a:latin typeface="Times New Roman" panose="02020603050405020304" pitchFamily="18" charset="0"/>
                <a:cs typeface="Times New Roman" panose="02020603050405020304" pitchFamily="18" charset="0"/>
              </a:rPr>
              <a:t>; Abhishek Ramachandra; </a:t>
            </a:r>
            <a:r>
              <a:rPr lang="en-US" sz="1500" dirty="0" err="1">
                <a:latin typeface="Times New Roman" panose="02020603050405020304" pitchFamily="18" charset="0"/>
                <a:cs typeface="Times New Roman" panose="02020603050405020304" pitchFamily="18" charset="0"/>
              </a:rPr>
              <a:t>Shamsundar</a:t>
            </a:r>
            <a:r>
              <a:rPr lang="en-US" sz="1500" dirty="0">
                <a:latin typeface="Times New Roman" panose="02020603050405020304" pitchFamily="18" charset="0"/>
                <a:cs typeface="Times New Roman" panose="02020603050405020304" pitchFamily="18" charset="0"/>
              </a:rPr>
              <a:t> Subbarao; Giri </a:t>
            </a:r>
            <a:r>
              <a:rPr lang="en-US" sz="1500" dirty="0" err="1">
                <a:latin typeface="Times New Roman" panose="02020603050405020304" pitchFamily="18" charset="0"/>
                <a:cs typeface="Times New Roman" panose="02020603050405020304" pitchFamily="18" charset="0"/>
              </a:rPr>
              <a:t>Venkataramanan</a:t>
            </a:r>
            <a:endParaRPr lang="en-US" sz="1500" dirty="0">
              <a:latin typeface="Times New Roman" panose="02020603050405020304" pitchFamily="18" charset="0"/>
              <a:cs typeface="Times New Roman" panose="02020603050405020304" pitchFamily="18" charset="0"/>
            </a:endParaRPr>
          </a:p>
          <a:p>
            <a:pPr marL="447675" indent="0">
              <a:lnSpc>
                <a:spcPct val="150000"/>
              </a:lnSpc>
              <a:spcBef>
                <a:spcPts val="0"/>
              </a:spcBef>
              <a:buNone/>
            </a:pPr>
            <a:r>
              <a:rPr lang="en-US" sz="1500" dirty="0">
                <a:latin typeface="Times New Roman" panose="02020603050405020304" pitchFamily="18" charset="0"/>
                <a:cs typeface="Times New Roman" panose="02020603050405020304" pitchFamily="18" charset="0"/>
                <a:hlinkClick r:id="rId4"/>
              </a:rPr>
              <a:t>https://ieeexplore.ieee.org/document/9070340</a:t>
            </a:r>
            <a:endParaRPr lang="en-US" sz="1500"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buClr>
                <a:srgbClr val="000000"/>
              </a:buClr>
              <a:buSzPts val="1800"/>
              <a:buFont typeface="+mj-lt"/>
              <a:buAutoNum type="arabicPeriod" startAt="11"/>
              <a:tabLst/>
              <a:defRPr/>
            </a:pPr>
            <a:r>
              <a:rPr lang="en-US" sz="1500" dirty="0">
                <a:solidFill>
                  <a:srgbClr val="333333"/>
                </a:solidFill>
                <a:latin typeface="Times New Roman" panose="02020603050405020304" pitchFamily="18" charset="0"/>
                <a:cs typeface="Times New Roman" panose="02020603050405020304" pitchFamily="18" charset="0"/>
                <a:hlinkClick r:id="rId5"/>
              </a:rPr>
              <a:t>Federated Reinforcement Learning for Energy Management of Multiple Smart Homes With Distributed Energy Resources</a:t>
            </a:r>
            <a:endParaRPr lang="en-US" sz="1500" dirty="0">
              <a:solidFill>
                <a:srgbClr val="333333"/>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buClr>
                <a:srgbClr val="000000"/>
              </a:buClr>
              <a:buSzPts val="1800"/>
              <a:buNone/>
              <a:tabLst/>
              <a:defRPr/>
            </a:pPr>
            <a:r>
              <a:rPr lang="en-US" sz="1500" b="1" dirty="0">
                <a:solidFill>
                  <a:srgbClr val="333333"/>
                </a:solidFill>
                <a:latin typeface="Times New Roman" panose="02020603050405020304" pitchFamily="18" charset="0"/>
                <a:cs typeface="Times New Roman" panose="02020603050405020304" pitchFamily="18" charset="0"/>
              </a:rPr>
              <a:t>Authors: </a:t>
            </a:r>
            <a:r>
              <a:rPr lang="en-US" sz="1500" dirty="0" err="1">
                <a:solidFill>
                  <a:srgbClr val="333333"/>
                </a:solidFill>
                <a:latin typeface="Times New Roman" panose="02020603050405020304" pitchFamily="18" charset="0"/>
                <a:cs typeface="Times New Roman" panose="02020603050405020304" pitchFamily="18" charset="0"/>
              </a:rPr>
              <a:t>Sangyoon</a:t>
            </a:r>
            <a:r>
              <a:rPr lang="en-US" sz="1500" dirty="0">
                <a:solidFill>
                  <a:srgbClr val="333333"/>
                </a:solidFill>
                <a:latin typeface="Times New Roman" panose="02020603050405020304" pitchFamily="18" charset="0"/>
                <a:cs typeface="Times New Roman" panose="02020603050405020304" pitchFamily="18" charset="0"/>
              </a:rPr>
              <a:t> Lee; Dae-Hyun Choi</a:t>
            </a:r>
          </a:p>
          <a:p>
            <a:pPr marL="447675" marR="0" lvl="0" indent="0" algn="l" defTabSz="914400" rtl="0" eaLnBrk="1" fontAlgn="auto" latinLnBrk="0" hangingPunct="1">
              <a:lnSpc>
                <a:spcPct val="150000"/>
              </a:lnSpc>
              <a:spcBef>
                <a:spcPts val="0"/>
              </a:spcBef>
              <a:buClr>
                <a:srgbClr val="000000"/>
              </a:buClr>
              <a:buSzPts val="1800"/>
              <a:buNone/>
              <a:tabLst/>
              <a:defRPr/>
            </a:pPr>
            <a:r>
              <a:rPr lang="en-US" sz="1500" dirty="0">
                <a:solidFill>
                  <a:srgbClr val="333333"/>
                </a:solidFill>
                <a:latin typeface="Times New Roman" panose="02020603050405020304" pitchFamily="18" charset="0"/>
                <a:cs typeface="Times New Roman" panose="02020603050405020304" pitchFamily="18" charset="0"/>
                <a:hlinkClick r:id="rId5"/>
              </a:rPr>
              <a:t>https://ieeexplore.ieee.org/document/9247266</a:t>
            </a:r>
            <a:endParaRPr lang="en-US" sz="1500" dirty="0">
              <a:solidFill>
                <a:srgbClr val="333333"/>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buClr>
                <a:srgbClr val="000000"/>
              </a:buClr>
              <a:buSzPts val="1800"/>
              <a:buFont typeface="+mj-lt"/>
              <a:buAutoNum type="arabicPeriod" startAt="12"/>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6"/>
              </a:rPr>
              <a:t>Real-Time Energy Management for Smart Homes</a:t>
            </a:r>
            <a:endPar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endParaRPr>
          </a:p>
          <a:p>
            <a:pPr marL="447675" marR="0" lvl="0" indent="0" algn="l" defTabSz="914400" rtl="0" eaLnBrk="1" fontAlgn="auto" latinLnBrk="0" hangingPunct="1">
              <a:lnSpc>
                <a:spcPct val="150000"/>
              </a:lnSpc>
              <a:spcBef>
                <a:spcPts val="0"/>
              </a:spcBef>
              <a:buClr>
                <a:srgbClr val="000000"/>
              </a:buClr>
              <a:buSzPts val="1800"/>
              <a:buNone/>
              <a:tabLst/>
              <a:defRPr/>
            </a:pPr>
            <a:r>
              <a:rPr lang="en-US" sz="1500" b="1" dirty="0">
                <a:solidFill>
                  <a:srgbClr val="333333"/>
                </a:solidFill>
                <a:latin typeface="Times New Roman" panose="02020603050405020304" pitchFamily="18" charset="0"/>
                <a:cs typeface="Times New Roman" panose="02020603050405020304" pitchFamily="18" charset="0"/>
              </a:rPr>
              <a:t>Authors: </a:t>
            </a:r>
            <a:r>
              <a:rPr lang="es-ES" sz="1500" dirty="0" err="1">
                <a:solidFill>
                  <a:srgbClr val="333333"/>
                </a:solidFill>
                <a:latin typeface="Times New Roman" panose="02020603050405020304" pitchFamily="18" charset="0"/>
                <a:cs typeface="Times New Roman" panose="02020603050405020304" pitchFamily="18" charset="0"/>
              </a:rPr>
              <a:t>Subho</a:t>
            </a:r>
            <a:r>
              <a:rPr lang="es-ES" sz="1500" dirty="0">
                <a:solidFill>
                  <a:srgbClr val="333333"/>
                </a:solidFill>
                <a:latin typeface="Times New Roman" panose="02020603050405020304" pitchFamily="18" charset="0"/>
                <a:cs typeface="Times New Roman" panose="02020603050405020304" pitchFamily="18" charset="0"/>
              </a:rPr>
              <a:t> Paul; </a:t>
            </a:r>
            <a:r>
              <a:rPr lang="es-ES" sz="1500" dirty="0" err="1">
                <a:solidFill>
                  <a:srgbClr val="333333"/>
                </a:solidFill>
                <a:latin typeface="Times New Roman" panose="02020603050405020304" pitchFamily="18" charset="0"/>
                <a:cs typeface="Times New Roman" panose="02020603050405020304" pitchFamily="18" charset="0"/>
              </a:rPr>
              <a:t>Narayana</a:t>
            </a:r>
            <a:r>
              <a:rPr lang="es-ES" sz="1500" dirty="0">
                <a:solidFill>
                  <a:srgbClr val="333333"/>
                </a:solidFill>
                <a:latin typeface="Times New Roman" panose="02020603050405020304" pitchFamily="18" charset="0"/>
                <a:cs typeface="Times New Roman" panose="02020603050405020304" pitchFamily="18" charset="0"/>
              </a:rPr>
              <a:t> </a:t>
            </a:r>
            <a:r>
              <a:rPr lang="es-ES" sz="1500" dirty="0" err="1">
                <a:solidFill>
                  <a:srgbClr val="333333"/>
                </a:solidFill>
                <a:latin typeface="Times New Roman" panose="02020603050405020304" pitchFamily="18" charset="0"/>
                <a:cs typeface="Times New Roman" panose="02020603050405020304" pitchFamily="18" charset="0"/>
              </a:rPr>
              <a:t>Prasad</a:t>
            </a:r>
            <a:r>
              <a:rPr lang="es-ES" sz="1500" dirty="0">
                <a:solidFill>
                  <a:srgbClr val="333333"/>
                </a:solidFill>
                <a:latin typeface="Times New Roman" panose="02020603050405020304" pitchFamily="18" charset="0"/>
                <a:cs typeface="Times New Roman" panose="02020603050405020304" pitchFamily="18" charset="0"/>
              </a:rPr>
              <a:t> </a:t>
            </a:r>
            <a:r>
              <a:rPr lang="es-ES" sz="1500" dirty="0" err="1">
                <a:solidFill>
                  <a:srgbClr val="333333"/>
                </a:solidFill>
                <a:latin typeface="Times New Roman" panose="02020603050405020304" pitchFamily="18" charset="0"/>
                <a:cs typeface="Times New Roman" panose="02020603050405020304" pitchFamily="18" charset="0"/>
              </a:rPr>
              <a:t>Padhy</a:t>
            </a:r>
            <a:endParaRPr lang="en-US" sz="1500" dirty="0">
              <a:solidFill>
                <a:srgbClr val="333333"/>
              </a:solidFill>
              <a:latin typeface="Times New Roman" panose="02020603050405020304" pitchFamily="18" charset="0"/>
              <a:cs typeface="Times New Roman" panose="02020603050405020304" pitchFamily="18" charset="0"/>
            </a:endParaRPr>
          </a:p>
          <a:p>
            <a:pPr marL="447675" marR="0" lvl="0" indent="0" algn="l" defTabSz="914400" rtl="0" eaLnBrk="1" fontAlgn="auto" latinLnBrk="0" hangingPunct="1">
              <a:lnSpc>
                <a:spcPct val="150000"/>
              </a:lnSpc>
              <a:spcBef>
                <a:spcPts val="0"/>
              </a:spcBef>
              <a:buClr>
                <a:srgbClr val="000000"/>
              </a:buClr>
              <a:buSzPts val="1800"/>
              <a:buNone/>
              <a:tabLst/>
              <a:defRPr/>
            </a:pPr>
            <a:r>
              <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hlinkClick r:id="rId6"/>
              </a:rPr>
              <a:t>https://ieeexplore.ieee.org/document/9180278</a:t>
            </a:r>
            <a:endParaRPr kumimoji="0" lang="en-US" sz="1500" b="0" i="0" u="none" strike="noStrike" kern="0" cap="none" spc="0" normalizeH="0" baseline="0" noProof="0" dirty="0">
              <a:ln>
                <a:noFill/>
              </a:ln>
              <a:solidFill>
                <a:srgbClr val="333333"/>
              </a:solidFill>
              <a:effectLst/>
              <a:uLnTx/>
              <a:uFillTx/>
              <a:latin typeface="Times New Roman" panose="02020603050405020304" pitchFamily="18" charset="0"/>
              <a:ea typeface="Calibri"/>
              <a:cs typeface="Times New Roman" panose="02020603050405020304" pitchFamily="18" charset="0"/>
              <a:sym typeface="Calibri"/>
            </a:endParaRPr>
          </a:p>
        </p:txBody>
      </p:sp>
      <p:pic>
        <p:nvPicPr>
          <p:cNvPr id="101" name="Google Shape;101;p2">
            <a:extLst>
              <a:ext uri="{FF2B5EF4-FFF2-40B4-BE49-F238E27FC236}">
                <a16:creationId xmlns:a16="http://schemas.microsoft.com/office/drawing/2014/main" id="{60D48610-61F5-B655-889A-61DA8218E40D}"/>
              </a:ext>
            </a:extLst>
          </p:cNvPr>
          <p:cNvPicPr preferRelativeResize="0"/>
          <p:nvPr/>
        </p:nvPicPr>
        <p:blipFill rotWithShape="1">
          <a:blip r:embed="rId7">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9E371CD7-9D2E-E87B-4EE9-698B4BE20BC0}"/>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B6D06DD-5E7F-9C2A-C4C6-182E61FF7291}"/>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14</a:t>
            </a:fld>
            <a:endParaRPr dirty="0">
              <a:solidFill>
                <a:srgbClr val="595959"/>
              </a:solidFill>
            </a:endParaRPr>
          </a:p>
        </p:txBody>
      </p:sp>
    </p:spTree>
    <p:extLst>
      <p:ext uri="{BB962C8B-B14F-4D97-AF65-F5344CB8AC3E}">
        <p14:creationId xmlns:p14="http://schemas.microsoft.com/office/powerpoint/2010/main" val="51996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A3806E1-B48E-B165-2100-2673CC96928D}"/>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54038799-1B2F-81AF-A401-ECE7CDBE4AE2}"/>
              </a:ext>
            </a:extLst>
          </p:cNvPr>
          <p:cNvSpPr txBox="1">
            <a:spLocks noGrp="1"/>
          </p:cNvSpPr>
          <p:nvPr>
            <p:ph type="body" idx="1"/>
          </p:nvPr>
        </p:nvSpPr>
        <p:spPr>
          <a:xfrm>
            <a:off x="846880" y="2701380"/>
            <a:ext cx="10498237" cy="86173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5000" b="1" dirty="0">
                <a:solidFill>
                  <a:srgbClr val="ED7D31"/>
                </a:solidFill>
                <a:latin typeface="Sitka Heading" pitchFamily="2" charset="0"/>
                <a:cs typeface="Arial"/>
                <a:sym typeface="Arial"/>
              </a:rPr>
              <a:t>LITERATURE SURVEYS</a:t>
            </a:r>
            <a:endParaRPr kumimoji="0" lang="en-US" sz="5000" b="1" i="0" u="none" strike="noStrike" kern="0" cap="none" spc="0" normalizeH="0" baseline="0" noProof="0" dirty="0">
              <a:ln>
                <a:noFill/>
              </a:ln>
              <a:solidFill>
                <a:srgbClr val="ED7D31"/>
              </a:solidFill>
              <a:effectLst/>
              <a:uLnTx/>
              <a:uFillTx/>
              <a:latin typeface="Sitka Heading" pitchFamily="2" charset="0"/>
              <a:cs typeface="Arial"/>
              <a:sym typeface="Arial"/>
            </a:endParaRPr>
          </a:p>
        </p:txBody>
      </p:sp>
      <p:pic>
        <p:nvPicPr>
          <p:cNvPr id="101" name="Google Shape;101;p2">
            <a:extLst>
              <a:ext uri="{FF2B5EF4-FFF2-40B4-BE49-F238E27FC236}">
                <a16:creationId xmlns:a16="http://schemas.microsoft.com/office/drawing/2014/main" id="{D45C3B45-77B1-8759-CFAC-0D116A9D72B1}"/>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5363B720-2A58-4840-2FE0-59E6F2002B0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BDF30F81-F80B-6987-7A83-420ED1EF461F}"/>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15</a:t>
            </a:fld>
            <a:endParaRPr dirty="0">
              <a:solidFill>
                <a:srgbClr val="595959"/>
              </a:solidFill>
            </a:endParaRPr>
          </a:p>
        </p:txBody>
      </p:sp>
    </p:spTree>
    <p:extLst>
      <p:ext uri="{BB962C8B-B14F-4D97-AF65-F5344CB8AC3E}">
        <p14:creationId xmlns:p14="http://schemas.microsoft.com/office/powerpoint/2010/main" val="314717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64E99426-6AE4-F313-373D-4AAC6E78EE92}"/>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85671AD3-F45D-3042-2E07-97681DC52866}"/>
              </a:ext>
            </a:extLst>
          </p:cNvPr>
          <p:cNvSpPr txBox="1">
            <a:spLocks noGrp="1"/>
          </p:cNvSpPr>
          <p:nvPr>
            <p:ph type="body" idx="1"/>
          </p:nvPr>
        </p:nvSpPr>
        <p:spPr>
          <a:xfrm>
            <a:off x="846880" y="897510"/>
            <a:ext cx="10498237" cy="532449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- 01</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 Hybrid Approach for Home Energy Management With Imitation Learning and Online Optimization</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Shuhua</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Gao;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Raiyan</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bin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Zulkifli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Lee;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Zhenhao</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Huang; Cheng Xiang; Ming Yu</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study introduces a hybrid home energy management system using imitation learning (IL) and online optimization for solar-equipped households. Deep neural networks (DNNs) control shiftable loads, while mixed-integer linear programming (MILP) optimizes adjustable ones. IL reduces training time and enhances energy utilization, outperforming traditional methods in cost efficiency and grid dependency reduction.</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Successfully integrates IL for faster training compared to RL.</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Effective in reducing household electricity costs by leveraging solar energy and dynamic pricing.</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Demonstrates scalability across various building sizes with minimal performance loss.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consideration of user-specific comfort requirements.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Complexity increases with additional appliances and larger energy demands.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Relies on accurate real-time data for optimal performance, which may require substantial investment in sensors and data collection.</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B51ABE2E-93FF-1D15-5F4E-D0091C108237}"/>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32B69B5-92A7-716D-B1E9-B53D99383FAA}"/>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A41FA3B7-83D3-4386-989C-20DB4F88BCC4}"/>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16</a:t>
            </a:fld>
            <a:endParaRPr dirty="0">
              <a:solidFill>
                <a:srgbClr val="595959"/>
              </a:solidFill>
            </a:endParaRPr>
          </a:p>
        </p:txBody>
      </p:sp>
    </p:spTree>
    <p:extLst>
      <p:ext uri="{BB962C8B-B14F-4D97-AF65-F5344CB8AC3E}">
        <p14:creationId xmlns:p14="http://schemas.microsoft.com/office/powerpoint/2010/main" val="313383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65403F23-B98D-53AF-A3F7-D4CA286583AC}"/>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72030C3D-9962-60FB-FBB3-E013722F50B5}"/>
              </a:ext>
            </a:extLst>
          </p:cNvPr>
          <p:cNvSpPr txBox="1">
            <a:spLocks noGrp="1"/>
          </p:cNvSpPr>
          <p:nvPr>
            <p:ph type="body" idx="1"/>
          </p:nvPr>
        </p:nvSpPr>
        <p:spPr>
          <a:xfrm>
            <a:off x="846880" y="897510"/>
            <a:ext cx="10498237" cy="483205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- 02</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 Multistage Home Energy Management System With Residential Photovoltaic Penetration</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Fengji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Luo; Gianluca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Ranzi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Can Wan; Zhao Xu; Zhao Yang Dong.</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presents a multistage Home Energy Management System (HEMS) for optimizing residential energy use in high rooftop photovoltaic (PV) settings. It integrates forecasting, day-ahead scheduling, and real-time adjustments, with an adaptive thermal model to manage HVAC systems efficiently.</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Introduces a structured three-stage HEMS for improved scheduling and operational efficiency.</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Employs an Artificial Neural Network (ANN) for accurate short-term PV and load forecasting.</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Incorporates an adaptive thermal model to enhance HVAC system scheduling.</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consideration of non-thermal household appliances.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Relies heavily on forecasting accuracy, leading to potential performance issues with inaccurate data.</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Computational complexity in real-time model adjustments.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1E2B8417-CFC6-18FC-395F-2D88B22E6ED3}"/>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807208E-AE6E-3159-AD03-E6E911C9814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92D7F31-8FA4-CEA7-6E5D-CF1C428AEAD3}"/>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17</a:t>
            </a:fld>
            <a:endParaRPr dirty="0">
              <a:solidFill>
                <a:srgbClr val="595959"/>
              </a:solidFill>
            </a:endParaRPr>
          </a:p>
        </p:txBody>
      </p:sp>
    </p:spTree>
    <p:extLst>
      <p:ext uri="{BB962C8B-B14F-4D97-AF65-F5344CB8AC3E}">
        <p14:creationId xmlns:p14="http://schemas.microsoft.com/office/powerpoint/2010/main" val="783271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3E000DD-BF30-DDEF-3D07-6A15BC7583C0}"/>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CA3EDBE2-E15D-CD74-DE6D-2A363AF6EDD9}"/>
              </a:ext>
            </a:extLst>
          </p:cNvPr>
          <p:cNvSpPr txBox="1">
            <a:spLocks noGrp="1"/>
          </p:cNvSpPr>
          <p:nvPr>
            <p:ph type="body" idx="1"/>
          </p:nvPr>
        </p:nvSpPr>
        <p:spPr>
          <a:xfrm>
            <a:off x="846880" y="897510"/>
            <a:ext cx="10498237" cy="483205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03</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 Novel Single-Stage Single-Phase Reconfigurable Inverter Topology for a Solar Powered Hybrid AC/DC Home</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Nikhil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Sasidharan</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Jai Govind Singh.</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presents a reconfigurable, single-stage inverter for hybrid AC/DC solar homes. It supports DC/DC, DC/AC, and grid-tie operation in one converter, reducing power loss, cost, and size while enhancing power quality. Simulations and hardware tests confirm its potential for smart grid applications.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Provides a flexible, single-stage conversion to reduce conversion losses.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Supports hybrid AC/DC loads, improving efficiency in energy distribution within homes.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Reduces harmonic distortion by isolating DC loads to DC supply, enhancing power quality.</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specific hardware configurations (e.g., inductor-based design) for optimal performance.</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Sensitive to variations in solar radiation, necessitating careful control logic adjustments.</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focus on scalability for larger grid-tied systems.</a:t>
            </a:r>
          </a:p>
        </p:txBody>
      </p:sp>
      <p:pic>
        <p:nvPicPr>
          <p:cNvPr id="101" name="Google Shape;101;p2">
            <a:extLst>
              <a:ext uri="{FF2B5EF4-FFF2-40B4-BE49-F238E27FC236}">
                <a16:creationId xmlns:a16="http://schemas.microsoft.com/office/drawing/2014/main" id="{F3F8E681-B330-B55A-BC5F-2E58DFA4A986}"/>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49E4006-8B6A-7734-CCA6-1F80DD90DA71}"/>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502FD992-A9D1-BE48-639B-B68126945CFC}"/>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18</a:t>
            </a:fld>
            <a:endParaRPr dirty="0">
              <a:solidFill>
                <a:srgbClr val="595959"/>
              </a:solidFill>
            </a:endParaRPr>
          </a:p>
        </p:txBody>
      </p:sp>
    </p:spTree>
    <p:extLst>
      <p:ext uri="{BB962C8B-B14F-4D97-AF65-F5344CB8AC3E}">
        <p14:creationId xmlns:p14="http://schemas.microsoft.com/office/powerpoint/2010/main" val="2002559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72092001-4FEF-679E-605D-DAA438B1FC98}"/>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1EA4B20A-CE42-DD2E-B14C-CE53CD147721}"/>
              </a:ext>
            </a:extLst>
          </p:cNvPr>
          <p:cNvSpPr txBox="1">
            <a:spLocks noGrp="1"/>
          </p:cNvSpPr>
          <p:nvPr>
            <p:ph type="body" idx="1"/>
          </p:nvPr>
        </p:nvSpPr>
        <p:spPr>
          <a:xfrm>
            <a:off x="846880" y="897510"/>
            <a:ext cx="10498237" cy="507827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04</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 Shrinking Horizon Model Predictive Controller for Daily Scheduling of Home Energy Management Systems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Ali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Esmaeel</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Nezhad;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Abolfazl</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Rahimnejad</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Pedro H. J. Nardelli; Stephen Andrew Gadsden; Subham Sahoo;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Farideh</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Ghanavati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study proposes a Shrinking Horizon Model Predictive Controller (SH-MPC) for efficient daily scheduling of residential energy use, integrating photovoltaic (PV) panels and battery storage. The approach minimizes electricity costs by optimizing appliance scheduling based on meteorological and market data.</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Reduces electricity costs for homeowners with PV and battery storage.</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Provides flexibility through real-time energy management.</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Evaluates both Time-of-Use (TOU) and Real-Time Pricing (RTP) tariffs.</a:t>
            </a:r>
          </a:p>
          <a:p>
            <a:pPr marL="0" indent="0" algn="just">
              <a:lnSpc>
                <a:spcPct val="100000"/>
              </a:lnSpc>
              <a:spcBef>
                <a:spcPts val="600"/>
              </a:spcBef>
              <a:buClrTx/>
              <a:buSzTx/>
              <a:buNone/>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Computationally intensive due to Mixed-Integer Linear Programming (MILP).</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High dependence on accurate meteorological and price data.</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Primarily applicable to residential settings.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41B75855-1048-02E5-DAE6-06DA6E46EFC5}"/>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9E674F7D-3685-6E89-958E-629F1ED3F501}"/>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36F6E351-4F77-AAA6-6C20-284673AC9E9F}"/>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19</a:t>
            </a:fld>
            <a:endParaRPr dirty="0">
              <a:solidFill>
                <a:srgbClr val="595959"/>
              </a:solidFill>
            </a:endParaRPr>
          </a:p>
        </p:txBody>
      </p:sp>
    </p:spTree>
    <p:extLst>
      <p:ext uri="{BB962C8B-B14F-4D97-AF65-F5344CB8AC3E}">
        <p14:creationId xmlns:p14="http://schemas.microsoft.com/office/powerpoint/2010/main" val="20717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5514290"/>
          </a:xfrm>
          <a:prstGeom prst="rect">
            <a:avLst/>
          </a:prstGeom>
          <a:noFill/>
          <a:ln>
            <a:noFill/>
          </a:ln>
        </p:spPr>
        <p:txBody>
          <a:bodyPr spcFirstLastPara="1" wrap="square" lIns="91425" tIns="45700" rIns="91425" bIns="45700" anchor="t" anchorCtr="0">
            <a:spAutoFit/>
          </a:bodyPr>
          <a:lstStyle/>
          <a:p>
            <a:pPr marL="0" lvl="0" indent="0" algn="ctr" rtl="0">
              <a:lnSpc>
                <a:spcPct val="150000"/>
              </a:lnSpc>
              <a:spcBef>
                <a:spcPts val="0"/>
              </a:spcBef>
              <a:spcAft>
                <a:spcPts val="0"/>
              </a:spcAft>
              <a:buClr>
                <a:srgbClr val="002060"/>
              </a:buClr>
              <a:buSzPts val="2000"/>
              <a:buNone/>
            </a:pPr>
            <a:r>
              <a:rPr lang="en-US" sz="2400" b="1" u="sng" dirty="0">
                <a:solidFill>
                  <a:srgbClr val="C55A11"/>
                </a:solidFill>
                <a:latin typeface="Copperplate Gothic Bold" panose="020E0705020206020404" pitchFamily="34" charset="0"/>
                <a:ea typeface="Balthazar"/>
                <a:cs typeface="Balthazar"/>
                <a:sym typeface="Balthazar"/>
              </a:rPr>
              <a:t>Outline Of Presentation</a:t>
            </a:r>
            <a:endParaRPr sz="2400" b="1" dirty="0">
              <a:solidFill>
                <a:srgbClr val="002060"/>
              </a:solidFill>
              <a:latin typeface="Copperplate Gothic Bold" panose="020E0705020206020404" pitchFamily="34" charset="0"/>
              <a:ea typeface="Balthazar"/>
              <a:cs typeface="Balthazar"/>
              <a:sym typeface="Balthazar"/>
            </a:endParaRPr>
          </a:p>
          <a:p>
            <a:pPr marL="457200" lvl="0" indent="-457200" algn="just" rtl="0">
              <a:lnSpc>
                <a:spcPct val="100000"/>
              </a:lnSpc>
              <a:spcBef>
                <a:spcPts val="1000"/>
              </a:spcBef>
              <a:spcAft>
                <a:spcPts val="0"/>
              </a:spcAft>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Introduction</a:t>
            </a:r>
            <a:endParaRPr dirty="0">
              <a:latin typeface="Copperplate Gothic Bold" panose="020E0705020206020404" pitchFamily="34" charset="0"/>
            </a:endParaRPr>
          </a:p>
          <a:p>
            <a:pPr marL="457200" lvl="0" indent="-457200" algn="just" rtl="0">
              <a:lnSpc>
                <a:spcPct val="100000"/>
              </a:lnSpc>
              <a:spcBef>
                <a:spcPts val="1000"/>
              </a:spcBef>
              <a:spcAft>
                <a:spcPts val="0"/>
              </a:spcAft>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Abstract</a:t>
            </a:r>
          </a:p>
          <a:p>
            <a:pPr marL="457200" marR="0" lvl="0" indent="-457200" algn="just" defTabSz="914400" rtl="0" eaLnBrk="1" fontAlgn="auto" latinLnBrk="0" hangingPunct="1">
              <a:lnSpc>
                <a:spcPct val="100000"/>
              </a:lnSpc>
              <a:spcBef>
                <a:spcPts val="1000"/>
              </a:spcBef>
              <a:spcAft>
                <a:spcPts val="0"/>
              </a:spcAft>
              <a:buClr>
                <a:srgbClr val="002060"/>
              </a:buClr>
              <a:buSzPct val="100000"/>
              <a:buFont typeface="Wingdings" pitchFamily="2" charset="2"/>
              <a:buChar char="q"/>
              <a:tabLst/>
              <a:defRPr/>
            </a:pPr>
            <a:r>
              <a:rPr kumimoji="0" lang="en-US" sz="1600" b="1" i="0" u="none" strike="noStrike" kern="1200" cap="none" spc="0" normalizeH="0" baseline="0" noProof="0" dirty="0">
                <a:ln>
                  <a:noFill/>
                </a:ln>
                <a:solidFill>
                  <a:srgbClr val="002060"/>
                </a:solidFill>
                <a:effectLst/>
                <a:uLnTx/>
                <a:uFillTx/>
                <a:latin typeface="Copperplate Gothic Bold" pitchFamily="34" charset="0"/>
                <a:ea typeface="+mn-ea"/>
                <a:cs typeface="Times New Roman" panose="02020603050405020304" pitchFamily="18" charset="0"/>
              </a:rPr>
              <a:t>Existing System</a:t>
            </a:r>
          </a:p>
          <a:p>
            <a:pPr marL="457200" marR="0" lvl="0" indent="-457200" algn="just" defTabSz="914400" rtl="0" eaLnBrk="1" fontAlgn="auto" latinLnBrk="0" hangingPunct="1">
              <a:lnSpc>
                <a:spcPct val="100000"/>
              </a:lnSpc>
              <a:spcBef>
                <a:spcPts val="1000"/>
              </a:spcBef>
              <a:spcAft>
                <a:spcPts val="0"/>
              </a:spcAft>
              <a:buClr>
                <a:srgbClr val="002060"/>
              </a:buClr>
              <a:buSzPct val="100000"/>
              <a:buFont typeface="Wingdings" pitchFamily="2" charset="2"/>
              <a:buChar char="q"/>
              <a:tabLst/>
              <a:defRPr/>
            </a:pPr>
            <a:r>
              <a:rPr kumimoji="0" lang="en-US" sz="1600" b="1" i="0" u="none" strike="noStrike" kern="1200" cap="none" spc="0" normalizeH="0" baseline="0" noProof="0" dirty="0">
                <a:ln>
                  <a:noFill/>
                </a:ln>
                <a:solidFill>
                  <a:srgbClr val="002060"/>
                </a:solidFill>
                <a:effectLst/>
                <a:uLnTx/>
                <a:uFillTx/>
                <a:latin typeface="Copperplate Gothic Bold" pitchFamily="34" charset="0"/>
                <a:ea typeface="+mn-ea"/>
                <a:cs typeface="Times New Roman" panose="02020603050405020304" pitchFamily="18" charset="0"/>
              </a:rPr>
              <a:t>Limitations Of Existing System</a:t>
            </a:r>
          </a:p>
          <a:p>
            <a:pPr marL="457200" marR="0" lvl="0" indent="-457200" algn="just" defTabSz="914400" rtl="0" eaLnBrk="1" fontAlgn="auto" latinLnBrk="0" hangingPunct="1">
              <a:lnSpc>
                <a:spcPct val="100000"/>
              </a:lnSpc>
              <a:spcBef>
                <a:spcPts val="1000"/>
              </a:spcBef>
              <a:spcAft>
                <a:spcPts val="0"/>
              </a:spcAft>
              <a:buClr>
                <a:srgbClr val="002060"/>
              </a:buClr>
              <a:buSzPct val="100000"/>
              <a:buFont typeface="Wingdings" pitchFamily="2" charset="2"/>
              <a:buChar char="q"/>
              <a:tabLst/>
              <a:defRPr/>
            </a:pPr>
            <a:r>
              <a:rPr kumimoji="0" lang="en-US" sz="1600" b="1" i="0" u="none" strike="noStrike" kern="1200" cap="none" spc="0" normalizeH="0" baseline="0" noProof="0" dirty="0">
                <a:ln>
                  <a:noFill/>
                </a:ln>
                <a:solidFill>
                  <a:srgbClr val="002060"/>
                </a:solidFill>
                <a:effectLst/>
                <a:uLnTx/>
                <a:uFillTx/>
                <a:latin typeface="Copperplate Gothic Bold" pitchFamily="34" charset="0"/>
                <a:ea typeface="+mn-ea"/>
                <a:cs typeface="Times New Roman" panose="02020603050405020304" pitchFamily="18" charset="0"/>
              </a:rPr>
              <a:t>Proposed System</a:t>
            </a:r>
            <a:endParaRPr lang="en-JM" dirty="0">
              <a:latin typeface="Copperplate Gothic Bold" panose="020E0705020206020404" pitchFamily="34" charset="0"/>
            </a:endParaRPr>
          </a:p>
          <a:p>
            <a:pPr marL="457200" lvl="0" indent="-457200" algn="just" rtl="0">
              <a:lnSpc>
                <a:spcPct val="100000"/>
              </a:lnSpc>
              <a:spcBef>
                <a:spcPts val="1000"/>
              </a:spcBef>
              <a:spcAft>
                <a:spcPts val="0"/>
              </a:spcAft>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Methodologies</a:t>
            </a:r>
          </a:p>
          <a:p>
            <a:pPr indent="-457200" algn="just">
              <a:lnSpc>
                <a:spcPct val="100000"/>
              </a:lnSpc>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Algorithms</a:t>
            </a:r>
          </a:p>
          <a:p>
            <a:pPr marL="457200" lvl="0" indent="-457200" algn="just" rtl="0">
              <a:lnSpc>
                <a:spcPct val="100000"/>
              </a:lnSpc>
              <a:spcBef>
                <a:spcPts val="1000"/>
              </a:spcBef>
              <a:spcAft>
                <a:spcPts val="0"/>
              </a:spcAft>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Technologies</a:t>
            </a:r>
          </a:p>
          <a:p>
            <a:pPr indent="-457200" algn="just">
              <a:lnSpc>
                <a:spcPct val="100000"/>
              </a:lnSpc>
              <a:buClr>
                <a:srgbClr val="002060"/>
              </a:buClr>
              <a:buSzPts val="1600"/>
              <a:buFont typeface="Noto Sans Symbols"/>
              <a:buChar char="❑"/>
            </a:pPr>
            <a:r>
              <a:rPr lang="en-US" sz="1600" b="1" dirty="0">
                <a:solidFill>
                  <a:srgbClr val="002060"/>
                </a:solidFill>
                <a:latin typeface="Copperplate Gothic Bold" pitchFamily="34" charset="0"/>
                <a:ea typeface="Balthazar"/>
                <a:cs typeface="Times New Roman" panose="02020603050405020304" pitchFamily="18" charset="0"/>
                <a:sym typeface="Balthazar"/>
              </a:rPr>
              <a:t>Literature Surveys</a:t>
            </a:r>
          </a:p>
          <a:p>
            <a:pPr indent="-457200" algn="just">
              <a:lnSpc>
                <a:spcPct val="100000"/>
              </a:lnSpc>
              <a:buClr>
                <a:srgbClr val="002060"/>
              </a:buClr>
              <a:buSzPts val="1600"/>
              <a:buFont typeface="Noto Sans Symbols"/>
              <a:buChar char="❑"/>
            </a:pPr>
            <a:r>
              <a:rPr lang="en-US" sz="1600" b="1" dirty="0">
                <a:solidFill>
                  <a:srgbClr val="002060"/>
                </a:solidFill>
                <a:latin typeface="Copperplate Gothic Bold" pitchFamily="34" charset="0"/>
                <a:ea typeface="Balthazar"/>
                <a:cs typeface="Times New Roman" panose="02020603050405020304" pitchFamily="18" charset="0"/>
                <a:sym typeface="Balthazar"/>
              </a:rPr>
              <a:t>Survey Conclusion</a:t>
            </a:r>
          </a:p>
          <a:p>
            <a:pPr indent="-457200" algn="just">
              <a:lnSpc>
                <a:spcPct val="100000"/>
              </a:lnSpc>
              <a:buClr>
                <a:srgbClr val="002060"/>
              </a:buClr>
              <a:buSzPts val="1600"/>
              <a:buFont typeface="Noto Sans Symbols"/>
              <a:buChar char="❑"/>
            </a:pPr>
            <a:r>
              <a:rPr lang="en-US" sz="1600" b="1" dirty="0">
                <a:solidFill>
                  <a:srgbClr val="002060"/>
                </a:solidFill>
                <a:latin typeface="Copperplate Gothic Bold" pitchFamily="34" charset="0"/>
                <a:ea typeface="Balthazar"/>
                <a:cs typeface="Times New Roman" panose="02020603050405020304" pitchFamily="18" charset="0"/>
                <a:sym typeface="Balthazar"/>
              </a:rPr>
              <a:t>Problem Statement</a:t>
            </a:r>
          </a:p>
          <a:p>
            <a:pPr indent="-457200" algn="just">
              <a:lnSpc>
                <a:spcPct val="100000"/>
              </a:lnSpc>
              <a:buClr>
                <a:srgbClr val="002060"/>
              </a:buClr>
              <a:buSzPts val="1600"/>
              <a:buFont typeface="Noto Sans Symbols"/>
              <a:buChar char="❑"/>
            </a:pPr>
            <a:r>
              <a:rPr lang="en-US" sz="1600" b="1" dirty="0">
                <a:solidFill>
                  <a:srgbClr val="002060"/>
                </a:solidFill>
                <a:latin typeface="Copperplate Gothic Bold" pitchFamily="34" charset="0"/>
                <a:ea typeface="Balthazar"/>
                <a:cs typeface="Times New Roman" panose="02020603050405020304" pitchFamily="18" charset="0"/>
                <a:sym typeface="Balthazar"/>
              </a:rPr>
              <a:t>Screenshots</a:t>
            </a:r>
            <a:endParaRPr lang="en-US" sz="1600" b="1" dirty="0">
              <a:solidFill>
                <a:srgbClr val="002060"/>
              </a:solidFill>
              <a:latin typeface="Copperplate Gothic Bold" panose="020E0705020206020404" pitchFamily="34" charset="0"/>
              <a:ea typeface="Balthazar"/>
              <a:cs typeface="Balthazar"/>
              <a:sym typeface="Balthazar"/>
            </a:endParaRPr>
          </a:p>
          <a:p>
            <a:pPr marL="457200" lvl="0" indent="-457200" algn="just" rtl="0">
              <a:lnSpc>
                <a:spcPct val="100000"/>
              </a:lnSpc>
              <a:spcBef>
                <a:spcPts val="1000"/>
              </a:spcBef>
              <a:spcAft>
                <a:spcPts val="0"/>
              </a:spcAft>
              <a:buClr>
                <a:srgbClr val="002060"/>
              </a:buClr>
              <a:buSzPts val="1600"/>
              <a:buFont typeface="Noto Sans Symbols"/>
              <a:buChar char="❑"/>
            </a:pPr>
            <a:r>
              <a:rPr lang="en-US" sz="1600" b="1" dirty="0">
                <a:solidFill>
                  <a:srgbClr val="002060"/>
                </a:solidFill>
                <a:latin typeface="Copperplate Gothic Bold" panose="020E0705020206020404" pitchFamily="34" charset="0"/>
                <a:ea typeface="Balthazar"/>
                <a:cs typeface="Balthazar"/>
                <a:sym typeface="Balthazar"/>
              </a:rPr>
              <a:t>Conclusion</a:t>
            </a:r>
            <a:endParaRPr dirty="0">
              <a:latin typeface="Copperplate Gothic Bold" panose="020E0705020206020404" pitchFamily="34" charset="0"/>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a:t>
            </a:fld>
            <a:endParaRPr dirty="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7EB10F03-AB7F-75F5-E872-DF1B4F247E75}"/>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32286771-5B60-A915-707F-1F76F671931C}"/>
              </a:ext>
            </a:extLst>
          </p:cNvPr>
          <p:cNvSpPr txBox="1">
            <a:spLocks noGrp="1"/>
          </p:cNvSpPr>
          <p:nvPr>
            <p:ph type="body" idx="1"/>
          </p:nvPr>
        </p:nvSpPr>
        <p:spPr>
          <a:xfrm>
            <a:off x="846880" y="897510"/>
            <a:ext cx="10498237" cy="54014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05</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An Intelligent Home Energy Management System to Improve Demand Response</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Yusuf Ozturk;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Datchanamoorthy</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Senthilkumar</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Sunil Kumar; Gordon Lee.</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introduces an integrated solution for Demand Response (DR) and Time-of-Use (TOU) pricing to optimize residential electricity demand. It features a decision-support system that forecasts energy consumption and dynamically schedules appliance usage while considering user constraints, enhancing participation in DR through smart appliance control.</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Comprehensive forecasting of electricity demand based on user lifestyle.</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Dynamic appliance scheduling improves energy efficiency and user comfort.</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Promotes continuous interaction between customers and utility companies for effective DR.</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Primarily applicable to residential settings, limiting broader implementation.</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user engagement for optimal scheduling preferences.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Accuracy of demand predictions can be affected by unexpected user behavior.</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Integration with existing systems may present communication challenges.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3EBA572E-4462-F087-ED0A-E750CA9E4E2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DBA0797E-CA68-79A5-6693-C2679C6AEA8B}"/>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83B4128F-A5EA-8473-3EE5-B3281D80C715}"/>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20</a:t>
            </a:fld>
            <a:endParaRPr dirty="0">
              <a:solidFill>
                <a:srgbClr val="595959"/>
              </a:solidFill>
            </a:endParaRPr>
          </a:p>
        </p:txBody>
      </p:sp>
    </p:spTree>
    <p:extLst>
      <p:ext uri="{BB962C8B-B14F-4D97-AF65-F5344CB8AC3E}">
        <p14:creationId xmlns:p14="http://schemas.microsoft.com/office/powerpoint/2010/main" val="251626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BF91397-0F8F-9970-B38A-EC2C5E222EA6}"/>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3DF21AA2-6DBE-0DB9-2C65-5D3856DEF9D1}"/>
              </a:ext>
            </a:extLst>
          </p:cNvPr>
          <p:cNvSpPr txBox="1">
            <a:spLocks noGrp="1"/>
          </p:cNvSpPr>
          <p:nvPr>
            <p:ph type="body" idx="1"/>
          </p:nvPr>
        </p:nvSpPr>
        <p:spPr>
          <a:xfrm>
            <a:off x="846880" y="897510"/>
            <a:ext cx="10498237" cy="483205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06</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Deep Reinforcement Learning for Real-Time Energy Management in Smart Home</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Guixi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Wei; Ming Chi; Zhi-Wei Liu;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Mingfeng</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Ge;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Chaojie</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Li;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Xianggang</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Liu.</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proposes a real-time energy management algorithm using deep reinforcement learning (DRL) with proximal policy optimization (PPO) to optimize appliance scheduling in smart homes. By managing rooftop photovoltaics, energy storage systems, and smart appliances, it aims to minimize energy costs while maintaining user comfort.</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Incorporates both discrete and continuous action control for diverse appliance types.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Uses PPO, which enhances training efficiency and robustness.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Adapts to real-time changes in temperature, electricity price, and solar irradiation.</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to real-time management, potentially complex for large-scale deployments.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extensive historical data for effective training.</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Model accuracy may decline with unpredictable user behavior and environmental changes.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4FF8ECF7-7426-A577-50DB-36C03F7318E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866ECDA4-DA3C-59BE-0722-1A0F1C88FD39}"/>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9409AF29-9472-DEF3-8BF0-32B5E5AC20CE}"/>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21</a:t>
            </a:fld>
            <a:endParaRPr dirty="0">
              <a:solidFill>
                <a:srgbClr val="595959"/>
              </a:solidFill>
            </a:endParaRPr>
          </a:p>
        </p:txBody>
      </p:sp>
    </p:spTree>
    <p:extLst>
      <p:ext uri="{BB962C8B-B14F-4D97-AF65-F5344CB8AC3E}">
        <p14:creationId xmlns:p14="http://schemas.microsoft.com/office/powerpoint/2010/main" val="3394924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AA2FA8F3-E06C-402F-2F24-85F098AD8364}"/>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BD381FEE-8247-FB4B-FADA-D44541D46C2D}"/>
              </a:ext>
            </a:extLst>
          </p:cNvPr>
          <p:cNvSpPr txBox="1">
            <a:spLocks noGrp="1"/>
          </p:cNvSpPr>
          <p:nvPr>
            <p:ph type="body" idx="1"/>
          </p:nvPr>
        </p:nvSpPr>
        <p:spPr>
          <a:xfrm>
            <a:off x="846880" y="897510"/>
            <a:ext cx="10498237" cy="532449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07</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Deep Reinforcement Learning for Smart Home Energy Management</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Liang Yu; Weiwei Xie; Di Xie; Yulong Zou;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Dengyin</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Zhang;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Zhixin</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Sun.</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tackles the challenge of minimizing energy costs in smart homes without relying on a thermal dynamics model. Using a deep deterministic policy gradient (DDPG) approach, the authors design an algorithm to efficiently manage HVAC and energy storage systems (ESS) to reduce costs while maintaining comfort. The algorithm operates on real-time observations, eliminating the need for prior parameter knowledge.</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Provides a robust solution that adapts to uncertainties in parameters like renewable energy output.</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Demonstrates significant energy savings (8.10%–15.21%) compared to baselines, without compromising thermal comfort.</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Showcases the algorithm’s resilience and effectiveness in real-world scenarios with variable data inputs.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Does not integrate a comprehensive thermal dynamics model, which may limit adaptability in more complex environments.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The reliance on DDPG may impose higher computational demands, affecting efficiency.</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Potential scalability issues for larger residential or multi-unit buildings with more diverse energy requirements.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23A3B703-CFB0-D593-F612-D3FC3D649961}"/>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D9F7B93-6F35-CB96-A8B2-F7E8D3831AC0}"/>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C84552C6-76C1-34E8-0EB9-791E60FDC3E6}"/>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22</a:t>
            </a:fld>
            <a:endParaRPr dirty="0">
              <a:solidFill>
                <a:srgbClr val="595959"/>
              </a:solidFill>
            </a:endParaRPr>
          </a:p>
        </p:txBody>
      </p:sp>
    </p:spTree>
    <p:extLst>
      <p:ext uri="{BB962C8B-B14F-4D97-AF65-F5344CB8AC3E}">
        <p14:creationId xmlns:p14="http://schemas.microsoft.com/office/powerpoint/2010/main" val="1983830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58DF0A4-DB4F-AC56-D330-38D8320A4CC9}"/>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6CCD5F9E-9D88-3F00-B45A-EBBFA2ED8083}"/>
              </a:ext>
            </a:extLst>
          </p:cNvPr>
          <p:cNvSpPr txBox="1">
            <a:spLocks noGrp="1"/>
          </p:cNvSpPr>
          <p:nvPr>
            <p:ph type="body" idx="1"/>
          </p:nvPr>
        </p:nvSpPr>
        <p:spPr>
          <a:xfrm>
            <a:off x="846880" y="897510"/>
            <a:ext cx="10498237" cy="483205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08</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Optimization of Stand Alone Solar Home System with Battery</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sv-SE"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Isdawimah; Nuha Nadhiroh; A. Damar Aji.</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explores error optimization in designing stand-alone solar home systems with battery storage, focusing on PV module selection, battery sizing, and system losses. A 100 Wp prototype validated the design, using LabVIEW for real-time monitoring with 97.2% accuracy.</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Comprehensive analysis of solar home system components (PV, battery, cables, protection systems).</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Validates design with a real-world prototype and high accuracy (97.2%) in monitoring.</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Uses LabVIEW for efficient, real-time parameter monitoring.</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Prototype capacity (100 Wp) may limit scalability and applicability for larger systems.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discussion on cost optimization.</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Relies on specific environmental data, which may affect accuracy in different conditions.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B2D5E6EF-7E31-C316-62BF-00A642DCEBD6}"/>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13D0D5D-3341-2A3D-5C01-7F01913C706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D0C7F9D-4EFF-A9D9-0C88-DB08F75426FE}"/>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23</a:t>
            </a:fld>
            <a:endParaRPr dirty="0">
              <a:solidFill>
                <a:srgbClr val="595959"/>
              </a:solidFill>
            </a:endParaRPr>
          </a:p>
        </p:txBody>
      </p:sp>
    </p:spTree>
    <p:extLst>
      <p:ext uri="{BB962C8B-B14F-4D97-AF65-F5344CB8AC3E}">
        <p14:creationId xmlns:p14="http://schemas.microsoft.com/office/powerpoint/2010/main" val="353416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1862FFB-1E84-8827-27EC-DD5D95B2A800}"/>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DE0D1014-9DDC-9D71-3BDF-8890D45250DF}"/>
              </a:ext>
            </a:extLst>
          </p:cNvPr>
          <p:cNvSpPr txBox="1">
            <a:spLocks noGrp="1"/>
          </p:cNvSpPr>
          <p:nvPr>
            <p:ph type="body" idx="1"/>
          </p:nvPr>
        </p:nvSpPr>
        <p:spPr>
          <a:xfrm>
            <a:off x="846880" y="897510"/>
            <a:ext cx="10498237" cy="507827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a:t>
            </a:r>
            <a:r>
              <a:rPr lang="en-US" sz="2400" b="1" dirty="0">
                <a:solidFill>
                  <a:srgbClr val="002060"/>
                </a:solidFill>
                <a:latin typeface="Copperplate Gothic Bold" panose="020E0705020206020404" pitchFamily="34" charset="0"/>
                <a:ea typeface="Balthazar"/>
                <a:cs typeface="Balthazar"/>
                <a:sym typeface="Balthazar"/>
              </a:rPr>
              <a:t>09</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Optimization-based home energy management in the presence of solar energy and storage</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Sattar Mohammadi; Mahmoud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Momtazpour</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Esmaeil</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Sanaei</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presents a real-time energy management system for optimizing appliance scheduling and energy storage in smart homes, using solar and grid electricity to minimize household costs. The system leverages an ILP-based Home Energy Management (ILPHEM) optimization engine to handle dynamic electricity prices, scheduling appliances, and managing storage in real time.</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Reduces household energy costs by 20% compared to conventional approaches.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Efficiently integrates solar energy with grid electricity to optimize energy use.</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Provides real-time management and decision-making for cost savings.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precise, real-time data for effective optimization.</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Dependent on adequate solar and storage infrastructure.</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Complexity may limit scalability in certain environments.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074519CB-AFEE-8D0B-E2C8-454FA9D04B1F}"/>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B9D6C230-E595-392B-9AB7-8CC4C382394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F64CE92D-6A19-BF63-7F7E-79F12E7B57C8}"/>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24</a:t>
            </a:fld>
            <a:endParaRPr dirty="0">
              <a:solidFill>
                <a:srgbClr val="595959"/>
              </a:solidFill>
            </a:endParaRPr>
          </a:p>
        </p:txBody>
      </p:sp>
    </p:spTree>
    <p:extLst>
      <p:ext uri="{BB962C8B-B14F-4D97-AF65-F5344CB8AC3E}">
        <p14:creationId xmlns:p14="http://schemas.microsoft.com/office/powerpoint/2010/main" val="470164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4D91A0A-0BF9-6FAE-A09B-AB048EA6B0EA}"/>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B98B4C44-E7F6-80C7-5031-4D7EDA99779D}"/>
              </a:ext>
            </a:extLst>
          </p:cNvPr>
          <p:cNvSpPr txBox="1">
            <a:spLocks noGrp="1"/>
          </p:cNvSpPr>
          <p:nvPr>
            <p:ph type="body" idx="1"/>
          </p:nvPr>
        </p:nvSpPr>
        <p:spPr>
          <a:xfrm>
            <a:off x="846880" y="897510"/>
            <a:ext cx="10498237" cy="532449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- 10</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Smart Solar Home System with Solar Forecasting</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Anusha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Manur</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Maitreyee</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Marathe; Ashray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Manur</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Abhishek Ramachandra;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Shamsundar</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Subbarao; Giri </a:t>
            </a:r>
            <a:r>
              <a:rPr kumimoji="0" lang="en-IN"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Venkataramanan</a:t>
            </a: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study addresses the challenges of solar energy utilization in Solar Home Systems (SHSs), which often experience daily and seasonal variations in solar irradiance and load usage. It proposes a smart solar home system incorporating a forecasting methodology that accounts for battery utilization, leading to improved energy efficiency. The study evaluates field data from deployed smart solar home systems using the proposed forecasting technique.</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Enhances energy optimization in SHSs by incorporating battery utilization into solar forecasting.</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Addresses the limitations of conventional forecasting methods applied to larger systems.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Real-world deployment and evaluation provide practical insights into system effectiveness.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accurate weather data and battery usage forecasting.</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Limited computing power in SHSs may restrict optimization potential.</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Seasonal solar variation can still impact overall effectiveness.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4E392758-BBB9-B902-9004-44C07B34F2A3}"/>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13192F75-A723-6CB6-0514-AAFF7496F8D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7FC6476D-56C7-6B36-2EB3-76B0AA34AF56}"/>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25</a:t>
            </a:fld>
            <a:endParaRPr dirty="0">
              <a:solidFill>
                <a:srgbClr val="595959"/>
              </a:solidFill>
            </a:endParaRPr>
          </a:p>
        </p:txBody>
      </p:sp>
    </p:spTree>
    <p:extLst>
      <p:ext uri="{BB962C8B-B14F-4D97-AF65-F5344CB8AC3E}">
        <p14:creationId xmlns:p14="http://schemas.microsoft.com/office/powerpoint/2010/main" val="3222261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516B33F9-90DD-F80C-63CA-3F8E8133F63F}"/>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A76439BB-E2F4-D25E-1F4D-F4B115212A15}"/>
              </a:ext>
            </a:extLst>
          </p:cNvPr>
          <p:cNvSpPr txBox="1">
            <a:spLocks noGrp="1"/>
          </p:cNvSpPr>
          <p:nvPr>
            <p:ph type="body" idx="1"/>
          </p:nvPr>
        </p:nvSpPr>
        <p:spPr>
          <a:xfrm>
            <a:off x="846880" y="897510"/>
            <a:ext cx="10498237" cy="537835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- 11</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Federated Reinforcement Learning for Energy Management of Multiple Smart Homes With Distributed Energy Resources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US"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Sangyoon</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Lee; Dae-Hyun Choi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article presents a federated reinforcement learning (FRL) framework for energy management in multiple smart homes with appliances, solar systems, and energy storage. It includes local home energy management systems (LHEMSs) and a global server (GS) that optimize energy consumption by aggregating local models into a global model, improving convergence speed and reducing energy costs while considering user preferences.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3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Offers a distributed approach that preserves data privacy and reduces communication overhead.</a:t>
            </a:r>
          </a:p>
          <a:p>
            <a:pPr marL="285750" indent="-285750" algn="just">
              <a:lnSpc>
                <a:spcPct val="100000"/>
              </a:lnSpc>
              <a:spcBef>
                <a:spcPts val="3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Demonstrates significant improvement in convergence speed and energy consumption management compared to conventional methods.</a:t>
            </a:r>
          </a:p>
          <a:p>
            <a:pPr marL="285750" indent="-285750" algn="just">
              <a:lnSpc>
                <a:spcPct val="100000"/>
              </a:lnSpc>
              <a:spcBef>
                <a:spcPts val="3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Validated through simulations across heterogeneous smart home environments, ensuring effective scheduling of appliances.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Potential complexity in implementation due to the need for local model updates.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Performance may vary depending on the diversity of appliances and user preferences across different homes.</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B5F8210C-CDB0-502D-476A-BDDEC717419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514F12B6-4419-3FA2-2D49-4F5FF2B7184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64ADE9B7-6C52-3481-DB93-6B9471F63990}"/>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26</a:t>
            </a:fld>
            <a:endParaRPr dirty="0">
              <a:solidFill>
                <a:srgbClr val="595959"/>
              </a:solidFill>
            </a:endParaRPr>
          </a:p>
        </p:txBody>
      </p:sp>
    </p:spTree>
    <p:extLst>
      <p:ext uri="{BB962C8B-B14F-4D97-AF65-F5344CB8AC3E}">
        <p14:creationId xmlns:p14="http://schemas.microsoft.com/office/powerpoint/2010/main" val="157657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8C6FA37-A627-E46C-E228-DE879A6CEC73}"/>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6E90ECB1-3B29-E0C1-ADF6-E0806741BF75}"/>
              </a:ext>
            </a:extLst>
          </p:cNvPr>
          <p:cNvSpPr txBox="1">
            <a:spLocks noGrp="1"/>
          </p:cNvSpPr>
          <p:nvPr>
            <p:ph type="body" idx="1"/>
          </p:nvPr>
        </p:nvSpPr>
        <p:spPr>
          <a:xfrm>
            <a:off x="846880" y="897510"/>
            <a:ext cx="10498237" cy="507827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Literature Survey - 12</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Title :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Real-Time Energy Management for Smart Homes</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Authors : </a:t>
            </a:r>
            <a:r>
              <a:rPr kumimoji="0" lang="en-US"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Subho</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Paul; Narayana Prasad </a:t>
            </a:r>
            <a:r>
              <a:rPr kumimoji="0" lang="en-US" sz="1600" b="0" i="0" u="none" strike="noStrike" kern="1200" cap="none" spc="0" normalizeH="0" baseline="0" noProof="0" dirty="0" err="1">
                <a:ln>
                  <a:noFill/>
                </a:ln>
                <a:solidFill>
                  <a:srgbClr val="0E0E0E"/>
                </a:solidFill>
                <a:effectLst/>
                <a:uLnTx/>
                <a:uFillTx/>
                <a:latin typeface="Times New Roman" panose="02020603050405020304" pitchFamily="18" charset="0"/>
                <a:ea typeface="+mn-ea"/>
                <a:cs typeface="Times New Roman" panose="02020603050405020304" pitchFamily="18" charset="0"/>
              </a:rPr>
              <a:t>Padhy</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Description :</a:t>
            </a: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This paper develops a multi objective optimization portfolio for real-time energy management in smart homes equipped with battery-associated rooftop solar panels, lighting loads, air conditioners, and other smart appliances. The framework addresses the simultaneous minimization of monetary energy costs and total dissatisfaction due to regulation in power consumption, using a mixed-integer convex nonlinear programming approach.</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Merits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Presents a novel multi objective real-time energy management optimization framework.</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Uses current data without needing probabilistic estimation for renewable generation, energy price, and load demand.</a:t>
            </a:r>
          </a:p>
          <a:p>
            <a:pPr marL="285750" indent="-285750" algn="just">
              <a:lnSpc>
                <a:spcPct val="100000"/>
              </a:lnSpc>
              <a:spcBef>
                <a:spcPts val="600"/>
              </a:spcBef>
              <a:buClrTx/>
              <a:buSzTx/>
              <a:defRPr/>
            </a:pPr>
            <a:r>
              <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Demonstrates superiority over traditional greedy algorithms through practical case studies.</a:t>
            </a:r>
          </a:p>
          <a:p>
            <a:pPr marL="0" indent="0" algn="just">
              <a:lnSpc>
                <a:spcPct val="100000"/>
              </a:lnSpc>
              <a:spcBef>
                <a:spcPts val="600"/>
              </a:spcBef>
              <a:buClrTx/>
              <a:buSzTx/>
              <a:buNone/>
              <a:defRPr/>
            </a:pPr>
            <a:r>
              <a:rPr kumimoji="0" lang="en-IN"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Limitations :</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Requires accurate real-time data, which may increase operational complexity.</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Results based on specific scenarios may require customization for varied household patterns.</a:t>
            </a:r>
          </a:p>
          <a:p>
            <a:pPr marL="285750" indent="-285750" algn="just">
              <a:lnSpc>
                <a:spcPct val="100000"/>
              </a:lnSpc>
              <a:spcBef>
                <a:spcPts val="600"/>
              </a:spcBef>
              <a:buClrTx/>
              <a:buSzTx/>
              <a:defRPr/>
            </a:pPr>
            <a:r>
              <a:rPr kumimoji="0" lang="en-US"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Does not account for historical data, potentially limiting the adaptability of the optimization.</a:t>
            </a:r>
            <a:endParaRPr kumimoji="0" lang="en-IN" sz="16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7C1F5DEC-6293-09B6-925A-2B7AD9CD4BF8}"/>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F2C04CFD-72A7-AC54-B710-9229AC5005E8}"/>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C29BCB4F-F8DD-B83C-899D-3C1883CEF1AB}"/>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27</a:t>
            </a:fld>
            <a:endParaRPr dirty="0">
              <a:solidFill>
                <a:srgbClr val="595959"/>
              </a:solidFill>
            </a:endParaRPr>
          </a:p>
        </p:txBody>
      </p:sp>
    </p:spTree>
    <p:extLst>
      <p:ext uri="{BB962C8B-B14F-4D97-AF65-F5344CB8AC3E}">
        <p14:creationId xmlns:p14="http://schemas.microsoft.com/office/powerpoint/2010/main" val="149328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761DF2FB-A881-AF3E-9CC4-4DB5DA55D296}"/>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7AEB5DCF-1EDA-C84A-381C-71B73B67A00D}"/>
              </a:ext>
            </a:extLst>
          </p:cNvPr>
          <p:cNvSpPr txBox="1">
            <a:spLocks noGrp="1"/>
          </p:cNvSpPr>
          <p:nvPr>
            <p:ph type="body" idx="1"/>
          </p:nvPr>
        </p:nvSpPr>
        <p:spPr>
          <a:xfrm>
            <a:off x="846880" y="897510"/>
            <a:ext cx="10498237" cy="54245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60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Survey Conclusion</a:t>
            </a:r>
          </a:p>
          <a:p>
            <a:pPr marL="228600" marR="0" lvl="0" indent="-228600" algn="just"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The advancement of intelligent home energy management solutions relies on the integration of innovative computational techniques and dynamic control systems, enabling real-time adaptability and improved energy efficiency for modern households.</a:t>
            </a:r>
          </a:p>
          <a:p>
            <a:pPr marL="228600" marR="0" lvl="0" indent="-228600" algn="just"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The performance of machine learning and optimization models in this domain is often constrained by data quality, emphasizing the critical need for accurate, high-resolution data from diverse sources, including real-time environmental and user-specific inputs, to optimize energy scheduling and usage.</a:t>
            </a:r>
          </a:p>
          <a:p>
            <a:pPr marL="228600" marR="0" lvl="0" indent="-228600" algn="just"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Incorporating renewable resources such as solar energy alongside battery storage systems significantly enhances the sustainability and cost-efficiency of energy management frameworks, enabling households to minimize grid dependency while meeting personalized energy demands.</a:t>
            </a:r>
          </a:p>
          <a:p>
            <a:pPr marL="228600" marR="0" lvl="0" indent="-228600" algn="just"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Open access to standardized datasets and improved data-sharing protocols would facilitate benchmarking, allowing more comprehensive testing and comparison of different energy management approaches across varied residential setups.</a:t>
            </a:r>
          </a:p>
          <a:p>
            <a:pPr marL="228600" marR="0" lvl="0" indent="-228600" algn="just"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Future research should focus on creating user-centric, resilient models that seamlessly integrate with existing smart home technologies, enabling real-time, personalized energy solutions that can adapt to evolving household needs and environmental conditions.</a:t>
            </a:r>
            <a:endParaRPr kumimoji="0" lang="en-IN" sz="1500" b="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p:txBody>
      </p:sp>
      <p:pic>
        <p:nvPicPr>
          <p:cNvPr id="101" name="Google Shape;101;p2">
            <a:extLst>
              <a:ext uri="{FF2B5EF4-FFF2-40B4-BE49-F238E27FC236}">
                <a16:creationId xmlns:a16="http://schemas.microsoft.com/office/drawing/2014/main" id="{22C427EB-B163-CE8E-6B25-25AC3182FCAC}"/>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AE76C68-C0D2-4222-10EE-059F9EDA789B}"/>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A14C34FF-7038-C6B7-1DAF-4B4F43FC739B}"/>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28</a:t>
            </a:fld>
            <a:endParaRPr dirty="0">
              <a:solidFill>
                <a:srgbClr val="595959"/>
              </a:solidFill>
            </a:endParaRPr>
          </a:p>
        </p:txBody>
      </p:sp>
    </p:spTree>
    <p:extLst>
      <p:ext uri="{BB962C8B-B14F-4D97-AF65-F5344CB8AC3E}">
        <p14:creationId xmlns:p14="http://schemas.microsoft.com/office/powerpoint/2010/main" val="134622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B5CDD81-E6EF-4D49-817E-DB8DA0731B95}"/>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24CA7F83-E3BC-BFA2-5E47-54322BF436D1}"/>
              </a:ext>
            </a:extLst>
          </p:cNvPr>
          <p:cNvSpPr txBox="1">
            <a:spLocks noGrp="1"/>
          </p:cNvSpPr>
          <p:nvPr>
            <p:ph type="body" idx="1"/>
          </p:nvPr>
        </p:nvSpPr>
        <p:spPr>
          <a:xfrm>
            <a:off x="846880" y="897510"/>
            <a:ext cx="10498237" cy="429857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Problem Statements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Efficient Energy Re-routing in Smart Solar Homes: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energy be intelligently re-routed within a smart solar home to maximize the utilization of available solar power and reduce dependency on the grid?</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Optimizing Energy Storage and Consumption: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real-time energy demand and storage capacity be balanced in smart homes, ensuring energy availability during peak hours while minimizing costs?</a:t>
            </a:r>
          </a:p>
          <a:p>
            <a:pPr marL="228600" indent="-228600">
              <a:lnSpc>
                <a:spcPct val="150000"/>
              </a:lnSpc>
              <a:buClrTx/>
              <a:buSzTx/>
              <a:buFont typeface="Arial" panose="020B0604020202020204" pitchFamily="34" charset="0"/>
              <a:buChar char="•"/>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Minimizing Energy Loss During Transmission: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intelligent energy routing systems in smart solar homes reduce energy losses during transmission, ensuring that more solar-generated power is efficiently utilized within the household?</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Integration of Solar Forecasting for Energy Efficiency: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solar energy forecasting be integrated into energy routing systems to enhance predictive energy management in smart homes with variable weather conditions?</a:t>
            </a:r>
          </a:p>
        </p:txBody>
      </p:sp>
      <p:pic>
        <p:nvPicPr>
          <p:cNvPr id="101" name="Google Shape;101;p2">
            <a:extLst>
              <a:ext uri="{FF2B5EF4-FFF2-40B4-BE49-F238E27FC236}">
                <a16:creationId xmlns:a16="http://schemas.microsoft.com/office/drawing/2014/main" id="{8FE2D70D-F31E-8364-6331-6A0F75B84CB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A07D33E-0114-3549-EF91-681F2170D2C7}"/>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341C3B07-DDAF-370A-06C9-21375320718E}"/>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29</a:t>
            </a:fld>
            <a:endParaRPr dirty="0">
              <a:solidFill>
                <a:srgbClr val="595959"/>
              </a:solidFill>
            </a:endParaRPr>
          </a:p>
        </p:txBody>
      </p:sp>
    </p:spTree>
    <p:extLst>
      <p:ext uri="{BB962C8B-B14F-4D97-AF65-F5344CB8AC3E}">
        <p14:creationId xmlns:p14="http://schemas.microsoft.com/office/powerpoint/2010/main" val="238028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5001329"/>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0"/>
              </a:spcAft>
              <a:buClr>
                <a:srgbClr val="002060"/>
              </a:buClr>
              <a:buSzPts val="2800"/>
              <a:buNone/>
            </a:pPr>
            <a:r>
              <a:rPr lang="en-US" sz="2400" b="1" dirty="0">
                <a:solidFill>
                  <a:srgbClr val="002060"/>
                </a:solidFill>
                <a:latin typeface="Copperplate Gothic Bold" panose="020E0705020206020404" pitchFamily="34" charset="0"/>
                <a:ea typeface="Balthazar"/>
                <a:cs typeface="Balthazar"/>
                <a:sym typeface="Balthazar"/>
              </a:rPr>
              <a:t>Introduction</a:t>
            </a:r>
            <a:endParaRPr lang="en-US" sz="1800" b="1" i="0" dirty="0">
              <a:latin typeface="Copperplate Gothic Bold" panose="020E0705020206020404" pitchFamily="34" charset="0"/>
              <a:ea typeface="Times New Roman"/>
              <a:cs typeface="Times New Roman"/>
              <a:sym typeface="Times New Roman"/>
            </a:endParaRPr>
          </a:p>
          <a:p>
            <a:pPr marL="285750" indent="-285750" algn="just">
              <a:lnSpc>
                <a:spcPct val="150000"/>
              </a:lnSpc>
              <a:spcBef>
                <a:spcPts val="600"/>
              </a:spcBef>
              <a:buClr>
                <a:srgbClr val="002060"/>
              </a:buCl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The project aims to de</a:t>
            </a:r>
            <a:r>
              <a:rPr lang="en-US" sz="1800" dirty="0">
                <a:solidFill>
                  <a:srgbClr val="000000"/>
                </a:solidFill>
                <a:latin typeface="Times New Roman" panose="02020603050405020304" pitchFamily="18" charset="0"/>
                <a:cs typeface="Times New Roman" panose="02020603050405020304" pitchFamily="18" charset="0"/>
              </a:rPr>
              <a:t>velop</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an intelligent energy management system that optimizes the</a:t>
            </a:r>
            <a:r>
              <a:rPr lang="en-US" sz="1800" dirty="0">
                <a:solidFill>
                  <a:srgbClr val="000000"/>
                </a:solidFill>
                <a:latin typeface="Times New Roman" panose="02020603050405020304" pitchFamily="18" charset="0"/>
                <a:cs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energy usage in smart homes equipped with photovoltaic solar panels and battery storage.</a:t>
            </a:r>
          </a:p>
          <a:p>
            <a:pPr marL="285750" indent="-285750" algn="just">
              <a:lnSpc>
                <a:spcPct val="150000"/>
              </a:lnSpc>
              <a:spcBef>
                <a:spcPts val="600"/>
              </a:spcBef>
              <a:buClr>
                <a:srgbClr val="002060"/>
              </a:buCl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Inspired by the increasing demand for sustainable energy management in residential </a:t>
            </a:r>
            <a:r>
              <a:rPr lang="en-US" sz="1800" dirty="0">
                <a:solidFill>
                  <a:srgbClr val="000000"/>
                </a:solidFill>
                <a:latin typeface="Times New Roman" panose="02020603050405020304" pitchFamily="18" charset="0"/>
                <a:cs typeface="Times New Roman" panose="02020603050405020304" pitchFamily="18" charset="0"/>
              </a:rPr>
              <a:t>areas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the syste</a:t>
            </a:r>
            <a:r>
              <a:rPr lang="en-US" sz="1800" dirty="0">
                <a:solidFill>
                  <a:srgbClr val="000000"/>
                </a:solidFill>
                <a:latin typeface="Times New Roman" panose="02020603050405020304" pitchFamily="18" charset="0"/>
                <a:cs typeface="Times New Roman" panose="02020603050405020304" pitchFamily="18" charset="0"/>
              </a:rPr>
              <a:t>m</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minimizes the reliance on grid electricity while maximizing the use of renewable energy.</a:t>
            </a:r>
          </a:p>
          <a:p>
            <a:pPr marL="285750" indent="-285750" algn="just">
              <a:lnSpc>
                <a:spcPct val="150000"/>
              </a:lnSpc>
              <a:spcBef>
                <a:spcPts val="600"/>
              </a:spcBef>
              <a:buClr>
                <a:srgbClr val="002060"/>
              </a:buCl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By leveraging advanced </a:t>
            </a:r>
            <a:r>
              <a:rPr lang="en-US" sz="1800" dirty="0">
                <a:solidFill>
                  <a:srgbClr val="000000"/>
                </a:solidFill>
                <a:latin typeface="Times New Roman" panose="02020603050405020304" pitchFamily="18" charset="0"/>
                <a:cs typeface="Times New Roman" panose="02020603050405020304" pitchFamily="18" charset="0"/>
              </a:rPr>
              <a:t>Machine Learning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techniques, The system predicts energy production and demand, enabling real-time adjustments to optimize energy distribution and usage.</a:t>
            </a:r>
          </a:p>
          <a:p>
            <a:pPr marL="285750" indent="-285750" algn="just">
              <a:lnSpc>
                <a:spcPct val="150000"/>
              </a:lnSpc>
              <a:spcBef>
                <a:spcPts val="600"/>
              </a:spcBef>
              <a:buClr>
                <a:srgbClr val="002060"/>
              </a:buCl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Future enhancements include improved battery managemen</a:t>
            </a:r>
            <a:r>
              <a:rPr lang="en-US" sz="1800" dirty="0">
                <a:solidFill>
                  <a:srgbClr val="000000"/>
                </a:solidFill>
                <a:latin typeface="Times New Roman" panose="02020603050405020304" pitchFamily="18" charset="0"/>
                <a:cs typeface="Times New Roman" panose="02020603050405020304" pitchFamily="18" charset="0"/>
              </a:rPr>
              <a:t>t strategies and</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integration with various smar</a:t>
            </a:r>
            <a:r>
              <a:rPr lang="en-US" sz="1800" dirty="0">
                <a:solidFill>
                  <a:srgbClr val="000000"/>
                </a:solidFill>
                <a:latin typeface="Times New Roman" panose="02020603050405020304" pitchFamily="18" charset="0"/>
                <a:cs typeface="Times New Roman" panose="02020603050405020304" pitchFamily="18" charset="0"/>
              </a:rPr>
              <a:t>t home configurations to increase flexibility and efficiency</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285750" indent="-285750" algn="just">
              <a:lnSpc>
                <a:spcPct val="150000"/>
              </a:lnSpc>
              <a:spcBef>
                <a:spcPts val="600"/>
              </a:spcBef>
              <a:buClr>
                <a:srgbClr val="002060"/>
              </a:buCl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The ultimate goal is to develop </a:t>
            </a:r>
            <a:r>
              <a:rPr lang="en-US" sz="1800" b="0" i="0" u="none" strike="noStrike">
                <a:solidFill>
                  <a:srgbClr val="000000"/>
                </a:solidFill>
                <a:effectLst/>
                <a:latin typeface="Times New Roman" panose="02020603050405020304" pitchFamily="18" charset="0"/>
                <a:cs typeface="Times New Roman" panose="02020603050405020304" pitchFamily="18" charset="0"/>
              </a:rPr>
              <a:t>a reliable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system that improves energy efficiency, reduces carbon footprint, and enhances the resilience of smart homes against energy fluctuations and outages.</a:t>
            </a:r>
            <a:endParaRPr lang="en-US" sz="1800" dirty="0">
              <a:latin typeface="Times New Roman" panose="02020603050405020304" pitchFamily="18" charset="0"/>
              <a:cs typeface="Times New Roman" panose="02020603050405020304" pitchFamily="18" charset="0"/>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a:t>
            </a:fld>
            <a:endParaRPr dirty="0">
              <a:solidFill>
                <a:srgbClr val="595959"/>
              </a:solidFill>
            </a:endParaRPr>
          </a:p>
        </p:txBody>
      </p:sp>
    </p:spTree>
    <p:extLst>
      <p:ext uri="{BB962C8B-B14F-4D97-AF65-F5344CB8AC3E}">
        <p14:creationId xmlns:p14="http://schemas.microsoft.com/office/powerpoint/2010/main" val="3926136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6395DDB-7E15-CEAE-09DD-D365A4488AF9}"/>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5EA8B2F0-226F-F1D9-DE3D-47A0FF0B6114}"/>
              </a:ext>
            </a:extLst>
          </p:cNvPr>
          <p:cNvSpPr txBox="1">
            <a:spLocks noGrp="1"/>
          </p:cNvSpPr>
          <p:nvPr>
            <p:ph type="body" idx="1"/>
          </p:nvPr>
        </p:nvSpPr>
        <p:spPr>
          <a:xfrm>
            <a:off x="846880" y="897510"/>
            <a:ext cx="10498237" cy="343166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Problem Statements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228600" indent="-228600">
              <a:lnSpc>
                <a:spcPct val="150000"/>
              </a:lnSpc>
              <a:buClrTx/>
              <a:buSzTx/>
              <a:buFont typeface="Arial" panose="020B0604020202020204" pitchFamily="34" charset="0"/>
              <a:buChar char="•"/>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Enhancing Load Flexibility and User Comfort: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load flexibility be effectively managed in intelligent energy systems to ensure optimal energy distribution without compromising user comfort?</a:t>
            </a:r>
            <a:endPar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Addressing Data Challenges in Real-Time Energy Optimization: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What challenges arise from utilizing real-time data in energy re-routing systems, and how can these challenges be mitigated to improve the efficiency of smart solar homes?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Scalability of Intelligent Energy Re-routing Solutions: </a:t>
            </a:r>
            <a:r>
              <a:rPr kumimoji="0" lang="en-US" sz="1600" i="0" u="none" strike="noStrike" kern="1200" cap="none" spc="0" normalizeH="0" baseline="0" noProof="0" dirty="0">
                <a:ln>
                  <a:noFill/>
                </a:ln>
                <a:solidFill>
                  <a:srgbClr val="0E0E0E"/>
                </a:solidFill>
                <a:effectLst/>
                <a:uLnTx/>
                <a:uFillTx/>
                <a:latin typeface="Times New Roman" panose="02020603050405020304" pitchFamily="18" charset="0"/>
                <a:ea typeface="+mn-ea"/>
                <a:cs typeface="Times New Roman" panose="02020603050405020304" pitchFamily="18" charset="0"/>
              </a:rPr>
              <a:t>How can intelligent energy re-routing systems be scaled to accommodate diverse household sizes and energy demands, making them adaptable for broader residential applications?</a:t>
            </a:r>
          </a:p>
        </p:txBody>
      </p:sp>
      <p:pic>
        <p:nvPicPr>
          <p:cNvPr id="101" name="Google Shape;101;p2">
            <a:extLst>
              <a:ext uri="{FF2B5EF4-FFF2-40B4-BE49-F238E27FC236}">
                <a16:creationId xmlns:a16="http://schemas.microsoft.com/office/drawing/2014/main" id="{957ABFBE-F9A0-58A1-5B1B-FACD4B0F82AF}"/>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0A811174-E151-78B2-BA8F-4017F0D61BD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0A36E618-A32B-F169-AF92-D7537393F4B5}"/>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30</a:t>
            </a:fld>
            <a:endParaRPr dirty="0">
              <a:solidFill>
                <a:srgbClr val="595959"/>
              </a:solidFill>
            </a:endParaRPr>
          </a:p>
        </p:txBody>
      </p:sp>
    </p:spTree>
    <p:extLst>
      <p:ext uri="{BB962C8B-B14F-4D97-AF65-F5344CB8AC3E}">
        <p14:creationId xmlns:p14="http://schemas.microsoft.com/office/powerpoint/2010/main" val="1724187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5A51987-F199-173A-3CC6-B282007E4CD4}"/>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960B3A18-427E-F053-90D2-7DA6789D229E}"/>
              </a:ext>
            </a:extLst>
          </p:cNvPr>
          <p:cNvSpPr txBox="1">
            <a:spLocks noGrp="1"/>
          </p:cNvSpPr>
          <p:nvPr>
            <p:ph type="body" idx="1"/>
          </p:nvPr>
        </p:nvSpPr>
        <p:spPr>
          <a:xfrm>
            <a:off x="846880" y="897510"/>
            <a:ext cx="10498237"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rgbClr val="002060"/>
                </a:solidFill>
                <a:latin typeface="Copperplate Gothic Bold" panose="020E0705020206020404" pitchFamily="34" charset="0"/>
                <a:ea typeface="Balthazar"/>
                <a:cs typeface="Balthazar"/>
                <a:sym typeface="Balthazar"/>
              </a:rPr>
              <a:t>Architecture </a:t>
            </a: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Diagram</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p:txBody>
      </p:sp>
      <p:pic>
        <p:nvPicPr>
          <p:cNvPr id="101" name="Google Shape;101;p2">
            <a:extLst>
              <a:ext uri="{FF2B5EF4-FFF2-40B4-BE49-F238E27FC236}">
                <a16:creationId xmlns:a16="http://schemas.microsoft.com/office/drawing/2014/main" id="{9979A7E5-24D0-5736-F00F-ACDB35502009}"/>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9B1A7DA0-BE2E-2C8D-4D65-EC9EE8430E1C}"/>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F688A0C2-C328-0C6B-EE84-921ECB2E529D}"/>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31</a:t>
            </a:fld>
            <a:endParaRPr dirty="0">
              <a:solidFill>
                <a:srgbClr val="595959"/>
              </a:solidFill>
            </a:endParaRPr>
          </a:p>
        </p:txBody>
      </p:sp>
      <p:pic>
        <p:nvPicPr>
          <p:cNvPr id="3" name="Picture 2">
            <a:extLst>
              <a:ext uri="{FF2B5EF4-FFF2-40B4-BE49-F238E27FC236}">
                <a16:creationId xmlns:a16="http://schemas.microsoft.com/office/drawing/2014/main" id="{AB3345D0-1ADF-3A54-0D36-A54FC3DADAF8}"/>
              </a:ext>
            </a:extLst>
          </p:cNvPr>
          <p:cNvPicPr>
            <a:picLocks noChangeAspect="1"/>
          </p:cNvPicPr>
          <p:nvPr/>
        </p:nvPicPr>
        <p:blipFill>
          <a:blip r:embed="rId4"/>
          <a:srcRect/>
          <a:stretch/>
        </p:blipFill>
        <p:spPr>
          <a:xfrm>
            <a:off x="3928930" y="1536863"/>
            <a:ext cx="4334139" cy="4672744"/>
          </a:xfrm>
          <a:prstGeom prst="rect">
            <a:avLst/>
          </a:prstGeom>
        </p:spPr>
      </p:pic>
    </p:spTree>
    <p:extLst>
      <p:ext uri="{BB962C8B-B14F-4D97-AF65-F5344CB8AC3E}">
        <p14:creationId xmlns:p14="http://schemas.microsoft.com/office/powerpoint/2010/main" val="3416074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02B6308-C488-C858-BAFB-2C3A45B90192}"/>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72C4CF14-D9DA-3B96-5E50-24731F79A0B9}"/>
              </a:ext>
            </a:extLst>
          </p:cNvPr>
          <p:cNvSpPr txBox="1">
            <a:spLocks noGrp="1"/>
          </p:cNvSpPr>
          <p:nvPr>
            <p:ph type="body" idx="1"/>
          </p:nvPr>
        </p:nvSpPr>
        <p:spPr>
          <a:xfrm>
            <a:off x="846880" y="897510"/>
            <a:ext cx="10498237"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Data-Flow Diagram</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p:txBody>
      </p:sp>
      <p:pic>
        <p:nvPicPr>
          <p:cNvPr id="101" name="Google Shape;101;p2">
            <a:extLst>
              <a:ext uri="{FF2B5EF4-FFF2-40B4-BE49-F238E27FC236}">
                <a16:creationId xmlns:a16="http://schemas.microsoft.com/office/drawing/2014/main" id="{2DEB6A3A-A0CC-B144-6740-B484DFAFCAF5}"/>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DF0CC398-AF5A-398E-4F99-6C880F4D0399}"/>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917C385F-2096-E13A-6ECD-612859188183}"/>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32</a:t>
            </a:fld>
            <a:endParaRPr dirty="0">
              <a:solidFill>
                <a:srgbClr val="595959"/>
              </a:solidFill>
            </a:endParaRPr>
          </a:p>
        </p:txBody>
      </p:sp>
      <p:pic>
        <p:nvPicPr>
          <p:cNvPr id="3" name="Picture 2">
            <a:extLst>
              <a:ext uri="{FF2B5EF4-FFF2-40B4-BE49-F238E27FC236}">
                <a16:creationId xmlns:a16="http://schemas.microsoft.com/office/drawing/2014/main" id="{DAF3DCCF-5697-45B1-CC11-E7B028FEE918}"/>
              </a:ext>
            </a:extLst>
          </p:cNvPr>
          <p:cNvPicPr>
            <a:picLocks noChangeAspect="1"/>
          </p:cNvPicPr>
          <p:nvPr/>
        </p:nvPicPr>
        <p:blipFill>
          <a:blip r:embed="rId4"/>
          <a:srcRect/>
          <a:stretch/>
        </p:blipFill>
        <p:spPr>
          <a:xfrm>
            <a:off x="4487328" y="1435162"/>
            <a:ext cx="3217342" cy="4709882"/>
          </a:xfrm>
          <a:prstGeom prst="rect">
            <a:avLst/>
          </a:prstGeom>
        </p:spPr>
      </p:pic>
    </p:spTree>
    <p:extLst>
      <p:ext uri="{BB962C8B-B14F-4D97-AF65-F5344CB8AC3E}">
        <p14:creationId xmlns:p14="http://schemas.microsoft.com/office/powerpoint/2010/main" val="173408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F441808F-69D8-936C-5F82-C2CE2F5966C4}"/>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5B37A249-FA31-9087-3663-F576F4687F39}"/>
              </a:ext>
            </a:extLst>
          </p:cNvPr>
          <p:cNvSpPr txBox="1">
            <a:spLocks noGrp="1"/>
          </p:cNvSpPr>
          <p:nvPr>
            <p:ph type="body" idx="1"/>
          </p:nvPr>
        </p:nvSpPr>
        <p:spPr>
          <a:xfrm>
            <a:off x="846880" y="897510"/>
            <a:ext cx="10498237"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Use Case Diagram</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p:txBody>
      </p:sp>
      <p:pic>
        <p:nvPicPr>
          <p:cNvPr id="101" name="Google Shape;101;p2">
            <a:extLst>
              <a:ext uri="{FF2B5EF4-FFF2-40B4-BE49-F238E27FC236}">
                <a16:creationId xmlns:a16="http://schemas.microsoft.com/office/drawing/2014/main" id="{12EFF450-4D85-34E3-FCCF-26AF06FCB0BE}"/>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B4E01F33-AC5A-AC09-930E-6993DF07C75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04CD9F2C-3941-2EA0-2A4D-70C6B5215AEA}"/>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33</a:t>
            </a:fld>
            <a:endParaRPr dirty="0">
              <a:solidFill>
                <a:srgbClr val="595959"/>
              </a:solidFill>
            </a:endParaRPr>
          </a:p>
        </p:txBody>
      </p:sp>
      <p:pic>
        <p:nvPicPr>
          <p:cNvPr id="5" name="Picture 4">
            <a:extLst>
              <a:ext uri="{FF2B5EF4-FFF2-40B4-BE49-F238E27FC236}">
                <a16:creationId xmlns:a16="http://schemas.microsoft.com/office/drawing/2014/main" id="{4E653F8F-EDF5-FDEC-E73B-5B516CD82C30}"/>
              </a:ext>
            </a:extLst>
          </p:cNvPr>
          <p:cNvPicPr>
            <a:picLocks noChangeAspect="1"/>
          </p:cNvPicPr>
          <p:nvPr/>
        </p:nvPicPr>
        <p:blipFill>
          <a:blip r:embed="rId4"/>
          <a:srcRect/>
          <a:stretch/>
        </p:blipFill>
        <p:spPr>
          <a:xfrm>
            <a:off x="3468398" y="1588600"/>
            <a:ext cx="5124898" cy="4497184"/>
          </a:xfrm>
          <a:prstGeom prst="rect">
            <a:avLst/>
          </a:prstGeom>
        </p:spPr>
      </p:pic>
    </p:spTree>
    <p:extLst>
      <p:ext uri="{BB962C8B-B14F-4D97-AF65-F5344CB8AC3E}">
        <p14:creationId xmlns:p14="http://schemas.microsoft.com/office/powerpoint/2010/main" val="74627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6A81C18E-D7DE-2460-7292-ED17AF783F40}"/>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9D9247D2-18FD-05D1-A074-184337EB8121}"/>
              </a:ext>
            </a:extLst>
          </p:cNvPr>
          <p:cNvSpPr txBox="1">
            <a:spLocks noGrp="1"/>
          </p:cNvSpPr>
          <p:nvPr>
            <p:ph type="body" idx="1"/>
          </p:nvPr>
        </p:nvSpPr>
        <p:spPr>
          <a:xfrm>
            <a:off x="846880" y="897510"/>
            <a:ext cx="10498237"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rgbClr val="002060"/>
                </a:solidFill>
                <a:latin typeface="Copperplate Gothic Bold" panose="020E0705020206020404" pitchFamily="34" charset="0"/>
                <a:ea typeface="Balthazar"/>
                <a:cs typeface="Balthazar"/>
                <a:sym typeface="Balthazar"/>
              </a:rPr>
              <a:t>Relationship </a:t>
            </a: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Diagram</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p:txBody>
      </p:sp>
      <p:pic>
        <p:nvPicPr>
          <p:cNvPr id="101" name="Google Shape;101;p2">
            <a:extLst>
              <a:ext uri="{FF2B5EF4-FFF2-40B4-BE49-F238E27FC236}">
                <a16:creationId xmlns:a16="http://schemas.microsoft.com/office/drawing/2014/main" id="{B8249127-20FB-A2C6-66A9-860772FB897A}"/>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C78DB5E1-C895-33CE-6C5C-87E85E7BEB9F}"/>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1CA1953E-739F-02B1-6DF3-C58AED40732A}"/>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34</a:t>
            </a:fld>
            <a:endParaRPr dirty="0">
              <a:solidFill>
                <a:srgbClr val="595959"/>
              </a:solidFill>
            </a:endParaRPr>
          </a:p>
        </p:txBody>
      </p:sp>
      <p:pic>
        <p:nvPicPr>
          <p:cNvPr id="3" name="Picture 2">
            <a:extLst>
              <a:ext uri="{FF2B5EF4-FFF2-40B4-BE49-F238E27FC236}">
                <a16:creationId xmlns:a16="http://schemas.microsoft.com/office/drawing/2014/main" id="{E310EBF9-0CF0-9F82-65EA-19125B59A181}"/>
              </a:ext>
            </a:extLst>
          </p:cNvPr>
          <p:cNvPicPr>
            <a:picLocks noChangeAspect="1"/>
          </p:cNvPicPr>
          <p:nvPr/>
        </p:nvPicPr>
        <p:blipFill>
          <a:blip r:embed="rId4"/>
          <a:stretch>
            <a:fillRect/>
          </a:stretch>
        </p:blipFill>
        <p:spPr>
          <a:xfrm>
            <a:off x="4171604" y="1454046"/>
            <a:ext cx="3848787" cy="4769982"/>
          </a:xfrm>
          <a:prstGeom prst="rect">
            <a:avLst/>
          </a:prstGeom>
        </p:spPr>
      </p:pic>
    </p:spTree>
    <p:extLst>
      <p:ext uri="{BB962C8B-B14F-4D97-AF65-F5344CB8AC3E}">
        <p14:creationId xmlns:p14="http://schemas.microsoft.com/office/powerpoint/2010/main" val="2353472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04BF956-B8DE-F338-4C65-FCB3C5B35852}"/>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15A9ED34-3C27-8B7D-44C6-5308DE1418D5}"/>
              </a:ext>
            </a:extLst>
          </p:cNvPr>
          <p:cNvSpPr txBox="1">
            <a:spLocks noGrp="1"/>
          </p:cNvSpPr>
          <p:nvPr>
            <p:ph type="body" idx="1"/>
          </p:nvPr>
        </p:nvSpPr>
        <p:spPr>
          <a:xfrm>
            <a:off x="846880" y="897510"/>
            <a:ext cx="10498237" cy="537066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rgbClr val="002060"/>
                </a:solidFill>
                <a:latin typeface="Copperplate Gothic Bold" panose="020E0705020206020404" pitchFamily="34" charset="0"/>
                <a:ea typeface="Balthazar"/>
                <a:cs typeface="Balthazar"/>
                <a:sym typeface="Balthazar"/>
              </a:rPr>
              <a:t>Modules</a:t>
            </a: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a:lnSpc>
                <a:spcPct val="100000"/>
              </a:lnSpc>
              <a:buFont typeface="Wingdings" pitchFamily="2" charset="2"/>
              <a:buChar char="q"/>
            </a:pPr>
            <a:r>
              <a:rPr lang="en-IN" sz="2000" b="1" dirty="0">
                <a:solidFill>
                  <a:srgbClr val="0E0E0E"/>
                </a:solidFill>
                <a:latin typeface="Times New Roman" panose="02020603050405020304" pitchFamily="18" charset="0"/>
                <a:cs typeface="Times New Roman" panose="02020603050405020304" pitchFamily="18" charset="0"/>
              </a:rPr>
              <a:t>HOME PAGE</a:t>
            </a:r>
          </a:p>
          <a:p>
            <a:pPr>
              <a:lnSpc>
                <a:spcPct val="100000"/>
              </a:lnSpc>
              <a:buFont typeface="Wingdings" pitchFamily="2" charset="2"/>
              <a:buChar char="q"/>
            </a:pPr>
            <a:r>
              <a:rPr lang="en-IN" sz="2000" b="1" dirty="0">
                <a:solidFill>
                  <a:srgbClr val="0E0E0E"/>
                </a:solidFill>
                <a:effectLst/>
                <a:latin typeface="Times New Roman" panose="02020603050405020304" pitchFamily="18" charset="0"/>
                <a:cs typeface="Times New Roman" panose="02020603050405020304" pitchFamily="18" charset="0"/>
              </a:rPr>
              <a:t>DASHBOARD</a:t>
            </a:r>
          </a:p>
          <a:p>
            <a:pPr>
              <a:lnSpc>
                <a:spcPct val="100000"/>
              </a:lnSpc>
              <a:buFont typeface="Wingdings" pitchFamily="2" charset="2"/>
              <a:buChar char="q"/>
            </a:pPr>
            <a:r>
              <a:rPr lang="en-IN" sz="2000" b="1" dirty="0">
                <a:solidFill>
                  <a:srgbClr val="0E0E0E"/>
                </a:solidFill>
                <a:effectLst/>
                <a:latin typeface="Times New Roman" panose="02020603050405020304" pitchFamily="18" charset="0"/>
                <a:cs typeface="Times New Roman" panose="02020603050405020304" pitchFamily="18" charset="0"/>
              </a:rPr>
              <a:t>REPORT</a:t>
            </a:r>
          </a:p>
          <a:p>
            <a:pPr lvl="1">
              <a:lnSpc>
                <a:spcPct val="100000"/>
              </a:lnSpc>
              <a:buFont typeface="Arial" panose="020B0604020202020204" pitchFamily="34" charset="0"/>
              <a:buChar char="•"/>
            </a:pPr>
            <a:r>
              <a:rPr lang="en-IN" sz="1800" dirty="0">
                <a:solidFill>
                  <a:srgbClr val="0E0E0E"/>
                </a:solidFill>
                <a:effectLst/>
                <a:latin typeface="Times New Roman" panose="02020603050405020304" pitchFamily="18" charset="0"/>
                <a:cs typeface="Times New Roman" panose="02020603050405020304" pitchFamily="18" charset="0"/>
              </a:rPr>
              <a:t>Daily Report</a:t>
            </a:r>
          </a:p>
          <a:p>
            <a:pPr lvl="1">
              <a:lnSpc>
                <a:spcPct val="100000"/>
              </a:lnSpc>
              <a:buFont typeface="Arial" panose="020B0604020202020204" pitchFamily="34" charset="0"/>
              <a:buChar char="•"/>
            </a:pPr>
            <a:r>
              <a:rPr lang="en-IN" sz="1800" dirty="0">
                <a:solidFill>
                  <a:srgbClr val="0E0E0E"/>
                </a:solidFill>
                <a:latin typeface="Times New Roman" panose="02020603050405020304" pitchFamily="18" charset="0"/>
                <a:cs typeface="Times New Roman" panose="02020603050405020304" pitchFamily="18" charset="0"/>
              </a:rPr>
              <a:t>Weekly Report</a:t>
            </a:r>
          </a:p>
          <a:p>
            <a:pPr lvl="1">
              <a:lnSpc>
                <a:spcPct val="100000"/>
              </a:lnSpc>
              <a:buFont typeface="Arial" panose="020B0604020202020204" pitchFamily="34" charset="0"/>
              <a:buChar char="•"/>
            </a:pPr>
            <a:r>
              <a:rPr lang="en-IN" sz="1800" dirty="0">
                <a:solidFill>
                  <a:srgbClr val="0E0E0E"/>
                </a:solidFill>
                <a:effectLst/>
                <a:latin typeface="Times New Roman" panose="02020603050405020304" pitchFamily="18" charset="0"/>
                <a:cs typeface="Times New Roman" panose="02020603050405020304" pitchFamily="18" charset="0"/>
              </a:rPr>
              <a:t>Monthly Report</a:t>
            </a:r>
          </a:p>
          <a:p>
            <a:pPr lvl="1">
              <a:lnSpc>
                <a:spcPct val="100000"/>
              </a:lnSpc>
              <a:buFont typeface="Arial" panose="020B0604020202020204" pitchFamily="34" charset="0"/>
              <a:buChar char="•"/>
            </a:pPr>
            <a:r>
              <a:rPr lang="en-IN" sz="1800" dirty="0">
                <a:solidFill>
                  <a:srgbClr val="0E0E0E"/>
                </a:solidFill>
                <a:latin typeface="Times New Roman" panose="02020603050405020304" pitchFamily="18" charset="0"/>
                <a:cs typeface="Times New Roman" panose="02020603050405020304" pitchFamily="18" charset="0"/>
              </a:rPr>
              <a:t>Yearly Report</a:t>
            </a:r>
            <a:endParaRPr lang="en-IN" sz="1800" dirty="0">
              <a:solidFill>
                <a:srgbClr val="0E0E0E"/>
              </a:solidFill>
              <a:effectLst/>
              <a:latin typeface="Times New Roman" panose="02020603050405020304" pitchFamily="18" charset="0"/>
              <a:cs typeface="Times New Roman" panose="02020603050405020304" pitchFamily="18" charset="0"/>
            </a:endParaRPr>
          </a:p>
          <a:p>
            <a:pPr>
              <a:lnSpc>
                <a:spcPct val="100000"/>
              </a:lnSpc>
              <a:buFont typeface="Wingdings" pitchFamily="2" charset="2"/>
              <a:buChar char="q"/>
            </a:pPr>
            <a:r>
              <a:rPr lang="en-IN" sz="2000" b="1" dirty="0">
                <a:solidFill>
                  <a:srgbClr val="0E0E0E"/>
                </a:solidFill>
                <a:latin typeface="Times New Roman" panose="02020603050405020304" pitchFamily="18" charset="0"/>
                <a:cs typeface="Times New Roman" panose="02020603050405020304" pitchFamily="18" charset="0"/>
              </a:rPr>
              <a:t>FORECAST</a:t>
            </a:r>
          </a:p>
          <a:p>
            <a:pPr lvl="1">
              <a:lnSpc>
                <a:spcPct val="100000"/>
              </a:lnSpc>
              <a:buFont typeface="Arial" panose="020B0604020202020204" pitchFamily="34" charset="0"/>
              <a:buChar char="•"/>
            </a:pPr>
            <a:r>
              <a:rPr lang="en-IN" sz="1800" dirty="0">
                <a:solidFill>
                  <a:srgbClr val="0E0E0E"/>
                </a:solidFill>
                <a:effectLst/>
                <a:latin typeface="Times New Roman" panose="02020603050405020304" pitchFamily="18" charset="0"/>
                <a:cs typeface="Times New Roman" panose="02020603050405020304" pitchFamily="18" charset="0"/>
              </a:rPr>
              <a:t>Temperature Forecast</a:t>
            </a:r>
          </a:p>
          <a:p>
            <a:pPr lvl="1">
              <a:lnSpc>
                <a:spcPct val="100000"/>
              </a:lnSpc>
              <a:buFont typeface="Arial" panose="020B0604020202020204" pitchFamily="34" charset="0"/>
              <a:buChar char="•"/>
            </a:pPr>
            <a:r>
              <a:rPr lang="en-IN" sz="1800" dirty="0">
                <a:solidFill>
                  <a:srgbClr val="0E0E0E"/>
                </a:solidFill>
                <a:latin typeface="Times New Roman" panose="02020603050405020304" pitchFamily="18" charset="0"/>
                <a:cs typeface="Times New Roman" panose="02020603050405020304" pitchFamily="18" charset="0"/>
              </a:rPr>
              <a:t>Irradiance Forecast</a:t>
            </a:r>
            <a:endParaRPr lang="en-IN" sz="1800" dirty="0">
              <a:solidFill>
                <a:srgbClr val="0E0E0E"/>
              </a:solidFill>
              <a:effectLst/>
              <a:latin typeface="Times New Roman" panose="02020603050405020304" pitchFamily="18" charset="0"/>
              <a:cs typeface="Times New Roman" panose="02020603050405020304" pitchFamily="18" charset="0"/>
            </a:endParaRPr>
          </a:p>
          <a:p>
            <a:pPr>
              <a:lnSpc>
                <a:spcPct val="100000"/>
              </a:lnSpc>
              <a:buFont typeface="Wingdings" pitchFamily="2" charset="2"/>
              <a:buChar char="q"/>
            </a:pPr>
            <a:r>
              <a:rPr lang="en-IN" sz="2000" b="1" dirty="0">
                <a:solidFill>
                  <a:srgbClr val="0E0E0E"/>
                </a:solidFill>
                <a:latin typeface="Times New Roman" panose="02020603050405020304" pitchFamily="18" charset="0"/>
                <a:cs typeface="Times New Roman" panose="02020603050405020304" pitchFamily="18" charset="0"/>
              </a:rPr>
              <a:t>STATUS</a:t>
            </a:r>
          </a:p>
          <a:p>
            <a:pPr lvl="1">
              <a:lnSpc>
                <a:spcPct val="100000"/>
              </a:lnSpc>
              <a:buFont typeface="Arial" panose="020B0604020202020204" pitchFamily="34" charset="0"/>
              <a:buChar char="•"/>
            </a:pPr>
            <a:r>
              <a:rPr lang="en-IN" sz="1800" dirty="0">
                <a:solidFill>
                  <a:srgbClr val="0E0E0E"/>
                </a:solidFill>
                <a:latin typeface="Times New Roman" panose="02020603050405020304" pitchFamily="18" charset="0"/>
                <a:cs typeface="Times New Roman" panose="02020603050405020304" pitchFamily="18" charset="0"/>
              </a:rPr>
              <a:t>Solar Panel Status</a:t>
            </a:r>
          </a:p>
          <a:p>
            <a:pPr lvl="1">
              <a:lnSpc>
                <a:spcPct val="100000"/>
              </a:lnSpc>
              <a:buFont typeface="Arial" panose="020B0604020202020204" pitchFamily="34" charset="0"/>
              <a:buChar char="•"/>
            </a:pPr>
            <a:r>
              <a:rPr lang="en-IN" sz="1800" dirty="0">
                <a:solidFill>
                  <a:srgbClr val="0E0E0E"/>
                </a:solidFill>
                <a:latin typeface="Times New Roman" panose="02020603050405020304" pitchFamily="18" charset="0"/>
                <a:cs typeface="Times New Roman" panose="02020603050405020304" pitchFamily="18" charset="0"/>
              </a:rPr>
              <a:t>Battery Status</a:t>
            </a:r>
          </a:p>
        </p:txBody>
      </p:sp>
      <p:pic>
        <p:nvPicPr>
          <p:cNvPr id="101" name="Google Shape;101;p2">
            <a:extLst>
              <a:ext uri="{FF2B5EF4-FFF2-40B4-BE49-F238E27FC236}">
                <a16:creationId xmlns:a16="http://schemas.microsoft.com/office/drawing/2014/main" id="{9DED7C49-15F8-9670-E3C5-3314882ABD85}"/>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2EC470B0-B131-5474-F83D-CB42D478AF7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0914E77C-6060-2ADE-7357-85F0E2437394}"/>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35</a:t>
            </a:fld>
            <a:endParaRPr dirty="0">
              <a:solidFill>
                <a:srgbClr val="595959"/>
              </a:solidFill>
            </a:endParaRPr>
          </a:p>
        </p:txBody>
      </p:sp>
    </p:spTree>
    <p:extLst>
      <p:ext uri="{BB962C8B-B14F-4D97-AF65-F5344CB8AC3E}">
        <p14:creationId xmlns:p14="http://schemas.microsoft.com/office/powerpoint/2010/main" val="31344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5C0ADA90-7A40-2405-B790-E372DE087645}"/>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509D05C1-481E-8CE1-E74C-242728453F37}"/>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Home Page</a:t>
            </a:r>
          </a:p>
        </p:txBody>
      </p:sp>
      <p:pic>
        <p:nvPicPr>
          <p:cNvPr id="101" name="Google Shape;101;p2">
            <a:extLst>
              <a:ext uri="{FF2B5EF4-FFF2-40B4-BE49-F238E27FC236}">
                <a16:creationId xmlns:a16="http://schemas.microsoft.com/office/drawing/2014/main" id="{2563FEEF-4380-C2C1-B495-E8BB42E3A058}"/>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ED4A1409-F73E-F2BF-C71B-88F27A102ED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972DD5E9-A1A1-AF4F-2C52-C8074D6AAD7A}"/>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36</a:t>
            </a:fld>
            <a:endParaRPr dirty="0">
              <a:solidFill>
                <a:srgbClr val="595959"/>
              </a:solidFill>
            </a:endParaRPr>
          </a:p>
        </p:txBody>
      </p:sp>
      <p:pic>
        <p:nvPicPr>
          <p:cNvPr id="3" name="Picture 2">
            <a:extLst>
              <a:ext uri="{FF2B5EF4-FFF2-40B4-BE49-F238E27FC236}">
                <a16:creationId xmlns:a16="http://schemas.microsoft.com/office/drawing/2014/main" id="{7DF88E61-FA92-0C6D-0C15-6FC7462CD753}"/>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48675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3A560BF-C888-E593-79A9-872D4F305C22}"/>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70BAC017-B287-9EED-AE3C-F0C093B80D92}"/>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Home Page</a:t>
            </a:r>
          </a:p>
        </p:txBody>
      </p:sp>
      <p:pic>
        <p:nvPicPr>
          <p:cNvPr id="101" name="Google Shape;101;p2">
            <a:extLst>
              <a:ext uri="{FF2B5EF4-FFF2-40B4-BE49-F238E27FC236}">
                <a16:creationId xmlns:a16="http://schemas.microsoft.com/office/drawing/2014/main" id="{E7D9A08F-A51C-626F-ABEA-6FFEA03ED83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EDFF4034-96F3-D454-FA6B-11B66E31FF02}"/>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0E516519-7E62-1AE8-5B88-1F1C896BD5D1}"/>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37</a:t>
            </a:fld>
            <a:endParaRPr dirty="0">
              <a:solidFill>
                <a:srgbClr val="595959"/>
              </a:solidFill>
            </a:endParaRPr>
          </a:p>
        </p:txBody>
      </p:sp>
      <p:pic>
        <p:nvPicPr>
          <p:cNvPr id="3" name="Picture 2">
            <a:extLst>
              <a:ext uri="{FF2B5EF4-FFF2-40B4-BE49-F238E27FC236}">
                <a16:creationId xmlns:a16="http://schemas.microsoft.com/office/drawing/2014/main" id="{0A0AD0F2-1643-33EF-7BDC-41455E913BB0}"/>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3103588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2739E34-61F0-6D2F-04D4-BA0EA650257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95781655-02E9-D01A-5375-BA1D79C24167}"/>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Dashboard – Energy Production Module</a:t>
            </a:r>
          </a:p>
        </p:txBody>
      </p:sp>
      <p:pic>
        <p:nvPicPr>
          <p:cNvPr id="101" name="Google Shape;101;p2">
            <a:extLst>
              <a:ext uri="{FF2B5EF4-FFF2-40B4-BE49-F238E27FC236}">
                <a16:creationId xmlns:a16="http://schemas.microsoft.com/office/drawing/2014/main" id="{846DAE5B-5214-7DC6-5B69-4B5B229E826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0093569F-41D7-BF99-4807-1DEA648885B3}"/>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4A44498B-7987-DD1E-6568-5380B163611D}"/>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38</a:t>
            </a:fld>
            <a:endParaRPr dirty="0">
              <a:solidFill>
                <a:srgbClr val="595959"/>
              </a:solidFill>
            </a:endParaRPr>
          </a:p>
        </p:txBody>
      </p:sp>
      <p:pic>
        <p:nvPicPr>
          <p:cNvPr id="3" name="Picture 2">
            <a:extLst>
              <a:ext uri="{FF2B5EF4-FFF2-40B4-BE49-F238E27FC236}">
                <a16:creationId xmlns:a16="http://schemas.microsoft.com/office/drawing/2014/main" id="{0DF3FC25-1BAB-BC60-9A3B-8FC9369ED304}"/>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3762963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3BB3AF0-3357-409D-B1AB-448EE31BC93C}"/>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E150DCC1-8692-E86B-A159-3232EA1F30B1}"/>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Dashboard – Battery Usage Module</a:t>
            </a:r>
          </a:p>
        </p:txBody>
      </p:sp>
      <p:pic>
        <p:nvPicPr>
          <p:cNvPr id="101" name="Google Shape;101;p2">
            <a:extLst>
              <a:ext uri="{FF2B5EF4-FFF2-40B4-BE49-F238E27FC236}">
                <a16:creationId xmlns:a16="http://schemas.microsoft.com/office/drawing/2014/main" id="{75F825F9-B7CF-5502-5A50-B43E5D10F37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51ED3F7-C08C-DBD8-FB24-A84AEB273F5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5BBB9953-D29D-D44A-0D05-E8FD9BF29397}"/>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39</a:t>
            </a:fld>
            <a:endParaRPr dirty="0">
              <a:solidFill>
                <a:srgbClr val="595959"/>
              </a:solidFill>
            </a:endParaRPr>
          </a:p>
        </p:txBody>
      </p:sp>
      <p:pic>
        <p:nvPicPr>
          <p:cNvPr id="3" name="Picture 2">
            <a:extLst>
              <a:ext uri="{FF2B5EF4-FFF2-40B4-BE49-F238E27FC236}">
                <a16:creationId xmlns:a16="http://schemas.microsoft.com/office/drawing/2014/main" id="{9FCF9927-7B12-636C-3A39-593A4B58B3C2}"/>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28264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5032106"/>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0"/>
              </a:spcAft>
              <a:buClr>
                <a:srgbClr val="002060"/>
              </a:buClr>
              <a:buSzPts val="2000"/>
              <a:buNone/>
            </a:pPr>
            <a:r>
              <a:rPr lang="en-US" sz="2400" b="1" dirty="0">
                <a:solidFill>
                  <a:srgbClr val="002060"/>
                </a:solidFill>
                <a:latin typeface="Copperplate Gothic Bold" panose="020E0705020206020404" pitchFamily="34" charset="0"/>
                <a:ea typeface="Balthazar"/>
                <a:cs typeface="Balthazar"/>
                <a:sym typeface="Balthazar"/>
              </a:rPr>
              <a:t>Abstract</a:t>
            </a:r>
            <a:endParaRPr lang="en-US" sz="2400" dirty="0">
              <a:solidFill>
                <a:srgbClr val="002060"/>
              </a:solidFill>
              <a:latin typeface="Copperplate Gothic Bold" panose="020E0705020206020404" pitchFamily="34" charset="0"/>
              <a:ea typeface="Times New Roman"/>
              <a:cs typeface="Times New Roman"/>
              <a:sym typeface="Times New Roman"/>
            </a:endParaRPr>
          </a:p>
          <a:p>
            <a:pPr marL="0" lvl="0" indent="0" algn="just" rtl="0">
              <a:lnSpc>
                <a:spcPct val="150000"/>
              </a:lnSpc>
              <a:spcBef>
                <a:spcPts val="0"/>
              </a:spcBef>
              <a:spcAft>
                <a:spcPts val="0"/>
              </a:spcAft>
              <a:buClr>
                <a:srgbClr val="002060"/>
              </a:buClr>
              <a:buSzPts val="1800"/>
              <a:buNone/>
            </a:pPr>
            <a:r>
              <a:rPr lang="en-US" sz="1800" i="0" u="none" strike="noStrike" dirty="0">
                <a:latin typeface="Times New Roman"/>
                <a:ea typeface="Times New Roman"/>
                <a:cs typeface="Times New Roman"/>
                <a:sym typeface="Times New Roman"/>
              </a:rPr>
              <a:t>	The “</a:t>
            </a:r>
            <a:r>
              <a:rPr lang="en-US" sz="1800" b="1" i="0" u="none" strike="noStrike" dirty="0">
                <a:latin typeface="Times New Roman"/>
                <a:ea typeface="Times New Roman"/>
                <a:cs typeface="Times New Roman"/>
                <a:sym typeface="Times New Roman"/>
              </a:rPr>
              <a:t>Intelligent energy re-routing in smart solar homes using ML</a:t>
            </a:r>
            <a:r>
              <a:rPr lang="en-US" sz="1800" i="0" u="none" strike="noStrike" dirty="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initiative </a:t>
            </a:r>
            <a:r>
              <a:rPr lang="en-US" sz="1800" i="0" u="none" strike="noStrike" dirty="0">
                <a:latin typeface="Times New Roman"/>
                <a:ea typeface="Times New Roman"/>
                <a:cs typeface="Times New Roman"/>
                <a:sym typeface="Times New Roman"/>
              </a:rPr>
              <a:t>focuses on developing an intelligent energy management system for smart homes equipped with photovoltaic solar panels and battery storage. The goal is to minimize reliance on grid electricity by optimizing the use of solar-generated energy and efficiently utilizing stored energy during periods of low solar availability. The system continuously monitors and forecasts weather conditions to assess solar energy production potential and predicts household energy demand based on factors such as time of day and weather-related impacts. It dynamically decides the optimal energy source—whether from solar panels, battery storage, or the grid—based on real-time data, ensuring maximum efficiency and sustainability. Additionally, the system incorporates strategic battery management to charge during periods of excess solar energy, enhancing the resilience and energy efficiency of the home. This project represents a significant step towards achieving energy-efficient, self-sufficient smart homes with reduced carbon footprints.</a:t>
            </a:r>
            <a:endParaRPr lang="en-US" sz="1800" dirty="0"/>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a:t>
            </a:fld>
            <a:endParaRPr dirty="0">
              <a:solidFill>
                <a:srgbClr val="595959"/>
              </a:solidFill>
            </a:endParaRPr>
          </a:p>
        </p:txBody>
      </p:sp>
    </p:spTree>
    <p:extLst>
      <p:ext uri="{BB962C8B-B14F-4D97-AF65-F5344CB8AC3E}">
        <p14:creationId xmlns:p14="http://schemas.microsoft.com/office/powerpoint/2010/main" val="2277262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85592D6E-CDBA-22C1-A416-0967F28BDA9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8E95E3A4-1295-397A-CC75-58BE3DD8A13B}"/>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Report Module</a:t>
            </a:r>
          </a:p>
        </p:txBody>
      </p:sp>
      <p:pic>
        <p:nvPicPr>
          <p:cNvPr id="101" name="Google Shape;101;p2">
            <a:extLst>
              <a:ext uri="{FF2B5EF4-FFF2-40B4-BE49-F238E27FC236}">
                <a16:creationId xmlns:a16="http://schemas.microsoft.com/office/drawing/2014/main" id="{AD890E2B-E7C4-A315-9B29-B6AE9AC3108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C9843CE-24F9-B8BB-65CA-7A832440392A}"/>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31467305-062F-D689-83D0-28F5B2F8337B}"/>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40</a:t>
            </a:fld>
            <a:endParaRPr dirty="0">
              <a:solidFill>
                <a:srgbClr val="595959"/>
              </a:solidFill>
            </a:endParaRPr>
          </a:p>
        </p:txBody>
      </p:sp>
      <p:pic>
        <p:nvPicPr>
          <p:cNvPr id="3" name="Picture 2">
            <a:extLst>
              <a:ext uri="{FF2B5EF4-FFF2-40B4-BE49-F238E27FC236}">
                <a16:creationId xmlns:a16="http://schemas.microsoft.com/office/drawing/2014/main" id="{79D99AAF-E45A-AD42-A6E9-3EC987D6062D}"/>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2093391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4288D33-D7D0-EDEA-E6BC-4EF90F222D5E}"/>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AFD73919-8E8B-1679-3B2D-B7C988C1FF39}"/>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Daily Report Module</a:t>
            </a:r>
          </a:p>
        </p:txBody>
      </p:sp>
      <p:pic>
        <p:nvPicPr>
          <p:cNvPr id="101" name="Google Shape;101;p2">
            <a:extLst>
              <a:ext uri="{FF2B5EF4-FFF2-40B4-BE49-F238E27FC236}">
                <a16:creationId xmlns:a16="http://schemas.microsoft.com/office/drawing/2014/main" id="{81151065-C9AA-D9AC-2BC2-91ABC814D16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22A6C88D-DB07-3862-AEAF-439263F71C72}"/>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7E1BF62-08DA-EF08-8646-97D130FC7B9B}"/>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41</a:t>
            </a:fld>
            <a:endParaRPr dirty="0">
              <a:solidFill>
                <a:srgbClr val="595959"/>
              </a:solidFill>
            </a:endParaRPr>
          </a:p>
        </p:txBody>
      </p:sp>
      <p:pic>
        <p:nvPicPr>
          <p:cNvPr id="3" name="Picture 2">
            <a:extLst>
              <a:ext uri="{FF2B5EF4-FFF2-40B4-BE49-F238E27FC236}">
                <a16:creationId xmlns:a16="http://schemas.microsoft.com/office/drawing/2014/main" id="{1AB66577-DC47-3164-8454-895FB49A7202}"/>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376705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8A3D8B05-B447-87ED-050A-9EF593D3FC7F}"/>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16606ABE-C6DC-962C-E966-9C8D3F1472C0}"/>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Weekly Report Module</a:t>
            </a:r>
          </a:p>
        </p:txBody>
      </p:sp>
      <p:pic>
        <p:nvPicPr>
          <p:cNvPr id="101" name="Google Shape;101;p2">
            <a:extLst>
              <a:ext uri="{FF2B5EF4-FFF2-40B4-BE49-F238E27FC236}">
                <a16:creationId xmlns:a16="http://schemas.microsoft.com/office/drawing/2014/main" id="{3477C000-66BA-6C0E-A6E3-91AB6ED13B3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042DAFE6-7C05-6B8D-0948-4E159E23A5C8}"/>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3FA05F94-CC02-D506-E30E-E87E2EEE6999}"/>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42</a:t>
            </a:fld>
            <a:endParaRPr dirty="0">
              <a:solidFill>
                <a:srgbClr val="595959"/>
              </a:solidFill>
            </a:endParaRPr>
          </a:p>
        </p:txBody>
      </p:sp>
      <p:pic>
        <p:nvPicPr>
          <p:cNvPr id="3" name="Picture 2">
            <a:extLst>
              <a:ext uri="{FF2B5EF4-FFF2-40B4-BE49-F238E27FC236}">
                <a16:creationId xmlns:a16="http://schemas.microsoft.com/office/drawing/2014/main" id="{AEE5DE57-5FD4-7A02-4A1D-ECFC6F5DB01E}"/>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278651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7A650CA-FD44-930F-E9EB-0C0AA925F928}"/>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3C0CAAAB-2448-9A1D-8FF1-71D0D4FB760A}"/>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Monthly Report Module</a:t>
            </a:r>
          </a:p>
        </p:txBody>
      </p:sp>
      <p:pic>
        <p:nvPicPr>
          <p:cNvPr id="101" name="Google Shape;101;p2">
            <a:extLst>
              <a:ext uri="{FF2B5EF4-FFF2-40B4-BE49-F238E27FC236}">
                <a16:creationId xmlns:a16="http://schemas.microsoft.com/office/drawing/2014/main" id="{4D9386D2-762C-A784-F43E-B79CAA6337FF}"/>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7533AEA5-A137-C54E-1D1C-B1CC0D2A03D4}"/>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C1587759-9430-0B36-7D73-20A9B9E61A00}"/>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43</a:t>
            </a:fld>
            <a:endParaRPr dirty="0">
              <a:solidFill>
                <a:srgbClr val="595959"/>
              </a:solidFill>
            </a:endParaRPr>
          </a:p>
        </p:txBody>
      </p:sp>
      <p:pic>
        <p:nvPicPr>
          <p:cNvPr id="3" name="Picture 2">
            <a:extLst>
              <a:ext uri="{FF2B5EF4-FFF2-40B4-BE49-F238E27FC236}">
                <a16:creationId xmlns:a16="http://schemas.microsoft.com/office/drawing/2014/main" id="{FC7AC068-6DD2-0169-5362-C0FB1530CFEA}"/>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800697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CD3B0807-1AE2-148D-2F4D-919720742A8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C804DA43-0E9B-E8C6-4B25-299EAB03F428}"/>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Yearly Report Module</a:t>
            </a:r>
          </a:p>
        </p:txBody>
      </p:sp>
      <p:pic>
        <p:nvPicPr>
          <p:cNvPr id="101" name="Google Shape;101;p2">
            <a:extLst>
              <a:ext uri="{FF2B5EF4-FFF2-40B4-BE49-F238E27FC236}">
                <a16:creationId xmlns:a16="http://schemas.microsoft.com/office/drawing/2014/main" id="{36AC5739-B4FC-353E-99DD-02ED9624AF4E}"/>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573C3BAC-1EF9-BF98-3F57-D76A0DE096A3}"/>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842368DA-4C5B-399C-EE04-AAD138B813E9}"/>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44</a:t>
            </a:fld>
            <a:endParaRPr dirty="0">
              <a:solidFill>
                <a:srgbClr val="595959"/>
              </a:solidFill>
            </a:endParaRPr>
          </a:p>
        </p:txBody>
      </p:sp>
      <p:pic>
        <p:nvPicPr>
          <p:cNvPr id="3" name="Picture 2">
            <a:extLst>
              <a:ext uri="{FF2B5EF4-FFF2-40B4-BE49-F238E27FC236}">
                <a16:creationId xmlns:a16="http://schemas.microsoft.com/office/drawing/2014/main" id="{561AB351-25C7-B3DE-375E-0EDCD038DD09}"/>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234091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39E9B73-0C99-DC37-F934-F6DA4ADFE578}"/>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7842CB26-804B-6334-2F09-7828E0A63D25}"/>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Forecast Module</a:t>
            </a:r>
          </a:p>
        </p:txBody>
      </p:sp>
      <p:pic>
        <p:nvPicPr>
          <p:cNvPr id="101" name="Google Shape;101;p2">
            <a:extLst>
              <a:ext uri="{FF2B5EF4-FFF2-40B4-BE49-F238E27FC236}">
                <a16:creationId xmlns:a16="http://schemas.microsoft.com/office/drawing/2014/main" id="{57629149-A02F-0606-1263-BD6FF5A62805}"/>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77DBFDD-7B39-1489-8666-79E60AE605FA}"/>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D860A3DD-FFD2-2DE7-B1D8-DF73DA6C2C01}"/>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45</a:t>
            </a:fld>
            <a:endParaRPr dirty="0">
              <a:solidFill>
                <a:srgbClr val="595959"/>
              </a:solidFill>
            </a:endParaRPr>
          </a:p>
        </p:txBody>
      </p:sp>
      <p:pic>
        <p:nvPicPr>
          <p:cNvPr id="3" name="Picture 2">
            <a:extLst>
              <a:ext uri="{FF2B5EF4-FFF2-40B4-BE49-F238E27FC236}">
                <a16:creationId xmlns:a16="http://schemas.microsoft.com/office/drawing/2014/main" id="{B3B05D45-28E9-2F3B-FC97-9640E2DFE598}"/>
              </a:ext>
            </a:extLst>
          </p:cNvPr>
          <p:cNvPicPr>
            <a:picLocks noChangeAspect="1"/>
          </p:cNvPicPr>
          <p:nvPr/>
        </p:nvPicPr>
        <p:blipFill>
          <a:blip r:embed="rId4"/>
          <a:srcRect l="628" r="628"/>
          <a:stretch/>
        </p:blipFill>
        <p:spPr>
          <a:xfrm>
            <a:off x="2274753" y="1882355"/>
            <a:ext cx="7642493" cy="4353606"/>
          </a:xfrm>
          <a:prstGeom prst="rect">
            <a:avLst/>
          </a:prstGeom>
        </p:spPr>
      </p:pic>
    </p:spTree>
    <p:extLst>
      <p:ext uri="{BB962C8B-B14F-4D97-AF65-F5344CB8AC3E}">
        <p14:creationId xmlns:p14="http://schemas.microsoft.com/office/powerpoint/2010/main" val="2567779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36402F1-3BCA-DF9E-CC79-76BE6867F0F1}"/>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A63D326F-CCB5-6904-0154-E4A82F9C13BE}"/>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Forecast</a:t>
            </a:r>
            <a:r>
              <a:rPr lang="en-US" sz="2400" b="1" dirty="0">
                <a:solidFill>
                  <a:schemeClr val="accent2"/>
                </a:solidFill>
                <a:latin typeface="Copperplate Gothic Bold" panose="020E0705020206020404" pitchFamily="34" charset="0"/>
                <a:ea typeface="Balthazar"/>
                <a:cs typeface="Balthazar"/>
                <a:sym typeface="Balthazar"/>
              </a:rPr>
              <a:t> - </a:t>
            </a: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Temperature Module</a:t>
            </a:r>
          </a:p>
        </p:txBody>
      </p:sp>
      <p:pic>
        <p:nvPicPr>
          <p:cNvPr id="101" name="Google Shape;101;p2">
            <a:extLst>
              <a:ext uri="{FF2B5EF4-FFF2-40B4-BE49-F238E27FC236}">
                <a16:creationId xmlns:a16="http://schemas.microsoft.com/office/drawing/2014/main" id="{B77C6739-91A9-A8CA-3011-22491AE4F62E}"/>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15465DAB-31C1-240A-F091-4AC46294FD9D}"/>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79D6510B-27EA-8162-8463-AA82C853A52A}"/>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46</a:t>
            </a:fld>
            <a:endParaRPr dirty="0">
              <a:solidFill>
                <a:srgbClr val="595959"/>
              </a:solidFill>
            </a:endParaRPr>
          </a:p>
        </p:txBody>
      </p:sp>
      <p:pic>
        <p:nvPicPr>
          <p:cNvPr id="3" name="Picture 2">
            <a:extLst>
              <a:ext uri="{FF2B5EF4-FFF2-40B4-BE49-F238E27FC236}">
                <a16:creationId xmlns:a16="http://schemas.microsoft.com/office/drawing/2014/main" id="{F3A29406-C7F3-3AB5-A73F-1A16FC206ABA}"/>
              </a:ext>
            </a:extLst>
          </p:cNvPr>
          <p:cNvPicPr>
            <a:picLocks noChangeAspect="1"/>
          </p:cNvPicPr>
          <p:nvPr/>
        </p:nvPicPr>
        <p:blipFill>
          <a:blip r:embed="rId4"/>
          <a:srcRect l="628" r="628"/>
          <a:stretch/>
        </p:blipFill>
        <p:spPr>
          <a:xfrm>
            <a:off x="2274753" y="1882355"/>
            <a:ext cx="7642493" cy="4353606"/>
          </a:xfrm>
          <a:prstGeom prst="rect">
            <a:avLst/>
          </a:prstGeom>
        </p:spPr>
      </p:pic>
    </p:spTree>
    <p:extLst>
      <p:ext uri="{BB962C8B-B14F-4D97-AF65-F5344CB8AC3E}">
        <p14:creationId xmlns:p14="http://schemas.microsoft.com/office/powerpoint/2010/main" val="2593771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7BBD601-1ACB-8BEB-76FA-175568BDDA2D}"/>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9FF41AC9-E06D-7CE2-8990-B31463FC38E9}"/>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Forecast - Irradiance Module</a:t>
            </a:r>
          </a:p>
        </p:txBody>
      </p:sp>
      <p:pic>
        <p:nvPicPr>
          <p:cNvPr id="101" name="Google Shape;101;p2">
            <a:extLst>
              <a:ext uri="{FF2B5EF4-FFF2-40B4-BE49-F238E27FC236}">
                <a16:creationId xmlns:a16="http://schemas.microsoft.com/office/drawing/2014/main" id="{BCA40417-6D4A-2373-9F1B-C0415539EE6F}"/>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286164AE-37B2-F086-C7D0-E59E64B9CA80}"/>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C645E96-733A-B364-5208-070F57474123}"/>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47</a:t>
            </a:fld>
            <a:endParaRPr dirty="0">
              <a:solidFill>
                <a:srgbClr val="595959"/>
              </a:solidFill>
            </a:endParaRPr>
          </a:p>
        </p:txBody>
      </p:sp>
      <p:pic>
        <p:nvPicPr>
          <p:cNvPr id="3" name="Picture 2">
            <a:extLst>
              <a:ext uri="{FF2B5EF4-FFF2-40B4-BE49-F238E27FC236}">
                <a16:creationId xmlns:a16="http://schemas.microsoft.com/office/drawing/2014/main" id="{F75EC1CF-836C-9ED8-7D7B-FF790B915249}"/>
              </a:ext>
            </a:extLst>
          </p:cNvPr>
          <p:cNvPicPr>
            <a:picLocks noChangeAspect="1"/>
          </p:cNvPicPr>
          <p:nvPr/>
        </p:nvPicPr>
        <p:blipFill>
          <a:blip r:embed="rId4"/>
          <a:srcRect l="628" r="628"/>
          <a:stretch/>
        </p:blipFill>
        <p:spPr>
          <a:xfrm>
            <a:off x="2274753" y="1882355"/>
            <a:ext cx="7642493" cy="4353606"/>
          </a:xfrm>
          <a:prstGeom prst="rect">
            <a:avLst/>
          </a:prstGeom>
        </p:spPr>
      </p:pic>
    </p:spTree>
    <p:extLst>
      <p:ext uri="{BB962C8B-B14F-4D97-AF65-F5344CB8AC3E}">
        <p14:creationId xmlns:p14="http://schemas.microsoft.com/office/powerpoint/2010/main" val="189967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98418D8-387F-3D75-D3A0-CC32DF7B81ED}"/>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6F890527-BD0B-3D99-0141-BEAC51BD3811}"/>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Solar </a:t>
            </a:r>
            <a:r>
              <a:rPr lang="en-US" sz="2400" b="1" dirty="0">
                <a:solidFill>
                  <a:schemeClr val="accent2"/>
                </a:solidFill>
                <a:latin typeface="Copperplate Gothic Bold" panose="020E0705020206020404" pitchFamily="34" charset="0"/>
                <a:ea typeface="Balthazar"/>
                <a:cs typeface="Balthazar"/>
                <a:sym typeface="Balthazar"/>
              </a:rPr>
              <a:t>Panel </a:t>
            </a: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Status Module</a:t>
            </a:r>
          </a:p>
        </p:txBody>
      </p:sp>
      <p:pic>
        <p:nvPicPr>
          <p:cNvPr id="101" name="Google Shape;101;p2">
            <a:extLst>
              <a:ext uri="{FF2B5EF4-FFF2-40B4-BE49-F238E27FC236}">
                <a16:creationId xmlns:a16="http://schemas.microsoft.com/office/drawing/2014/main" id="{C84D0727-A558-86D0-554D-C7F1385C833B}"/>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5D6291D-B80C-CEB9-A84D-D1ACA2CAFCE7}"/>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E30EEDDE-C2E7-2B65-8CD8-B282337D1F45}"/>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48</a:t>
            </a:fld>
            <a:endParaRPr dirty="0">
              <a:solidFill>
                <a:srgbClr val="595959"/>
              </a:solidFill>
            </a:endParaRPr>
          </a:p>
        </p:txBody>
      </p:sp>
      <p:pic>
        <p:nvPicPr>
          <p:cNvPr id="3" name="Picture 2">
            <a:extLst>
              <a:ext uri="{FF2B5EF4-FFF2-40B4-BE49-F238E27FC236}">
                <a16:creationId xmlns:a16="http://schemas.microsoft.com/office/drawing/2014/main" id="{02A87A81-F432-4F5A-944B-423B3807141A}"/>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434224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218A133-2208-04A8-ECA8-4008CA6EE13B}"/>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A3000313-8CCF-662C-5158-0BBC6AE803E5}"/>
              </a:ext>
            </a:extLst>
          </p:cNvPr>
          <p:cNvSpPr txBox="1">
            <a:spLocks noGrp="1"/>
          </p:cNvSpPr>
          <p:nvPr>
            <p:ph type="body" idx="1"/>
          </p:nvPr>
        </p:nvSpPr>
        <p:spPr>
          <a:xfrm>
            <a:off x="846880" y="897510"/>
            <a:ext cx="10498237"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Screenshots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10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chemeClr val="accent2"/>
                </a:solidFill>
                <a:latin typeface="Copperplate Gothic Bold" panose="020E0705020206020404" pitchFamily="34" charset="0"/>
                <a:ea typeface="Balthazar"/>
                <a:cs typeface="Balthazar"/>
                <a:sym typeface="Balthazar"/>
              </a:rPr>
              <a:t>Battery </a:t>
            </a:r>
            <a:r>
              <a:rPr kumimoji="0" lang="en-US" sz="2400" b="1" i="0" u="none" strike="noStrike" kern="0" cap="none" spc="0" normalizeH="0" baseline="0" noProof="0" dirty="0">
                <a:ln>
                  <a:noFill/>
                </a:ln>
                <a:solidFill>
                  <a:schemeClr val="accent2"/>
                </a:solidFill>
                <a:effectLst/>
                <a:uLnTx/>
                <a:uFillTx/>
                <a:latin typeface="Copperplate Gothic Bold" panose="020E0705020206020404" pitchFamily="34" charset="0"/>
                <a:ea typeface="Balthazar"/>
                <a:cs typeface="Balthazar"/>
                <a:sym typeface="Balthazar"/>
              </a:rPr>
              <a:t>Status Module</a:t>
            </a:r>
          </a:p>
        </p:txBody>
      </p:sp>
      <p:pic>
        <p:nvPicPr>
          <p:cNvPr id="101" name="Google Shape;101;p2">
            <a:extLst>
              <a:ext uri="{FF2B5EF4-FFF2-40B4-BE49-F238E27FC236}">
                <a16:creationId xmlns:a16="http://schemas.microsoft.com/office/drawing/2014/main" id="{E5B2D1FA-8314-3CE2-D6EE-C021FB6E7BAF}"/>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A212ECA6-8144-78DB-FD91-8739E4DBE2DE}"/>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F82E6699-A5A7-C89A-1BCA-4DFD24F035B6}"/>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49</a:t>
            </a:fld>
            <a:endParaRPr dirty="0">
              <a:solidFill>
                <a:srgbClr val="595959"/>
              </a:solidFill>
            </a:endParaRPr>
          </a:p>
        </p:txBody>
      </p:sp>
      <p:pic>
        <p:nvPicPr>
          <p:cNvPr id="3" name="Picture 2">
            <a:extLst>
              <a:ext uri="{FF2B5EF4-FFF2-40B4-BE49-F238E27FC236}">
                <a16:creationId xmlns:a16="http://schemas.microsoft.com/office/drawing/2014/main" id="{BA311EB7-D8A7-E6A1-590B-0EF23194D1AE}"/>
              </a:ext>
            </a:extLst>
          </p:cNvPr>
          <p:cNvPicPr>
            <a:picLocks noChangeAspect="1"/>
          </p:cNvPicPr>
          <p:nvPr/>
        </p:nvPicPr>
        <p:blipFill>
          <a:blip r:embed="rId4"/>
          <a:srcRect l="628" r="628"/>
          <a:stretch/>
        </p:blipFill>
        <p:spPr>
          <a:xfrm>
            <a:off x="2274751" y="1886808"/>
            <a:ext cx="7642493" cy="4353606"/>
          </a:xfrm>
          <a:prstGeom prst="rect">
            <a:avLst/>
          </a:prstGeom>
        </p:spPr>
      </p:pic>
    </p:spTree>
    <p:extLst>
      <p:ext uri="{BB962C8B-B14F-4D97-AF65-F5344CB8AC3E}">
        <p14:creationId xmlns:p14="http://schemas.microsoft.com/office/powerpoint/2010/main" val="263866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90AB4A3-C07C-92E6-7EA5-655F42E55B60}"/>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8C61DB30-4A5B-22CF-E219-E263695A6989}"/>
              </a:ext>
            </a:extLst>
          </p:cNvPr>
          <p:cNvSpPr txBox="1">
            <a:spLocks noGrp="1"/>
          </p:cNvSpPr>
          <p:nvPr>
            <p:ph type="body" idx="1"/>
          </p:nvPr>
        </p:nvSpPr>
        <p:spPr>
          <a:xfrm>
            <a:off x="846880" y="897510"/>
            <a:ext cx="10498237" cy="5524549"/>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600"/>
              </a:spcAft>
              <a:buClr>
                <a:srgbClr val="002060"/>
              </a:buClr>
              <a:buSzPts val="2000"/>
              <a:buNone/>
            </a:pPr>
            <a:r>
              <a:rPr lang="en-US" sz="2400" b="1" dirty="0">
                <a:solidFill>
                  <a:srgbClr val="002060"/>
                </a:solidFill>
                <a:latin typeface="Copperplate Gothic Bold" panose="020E0705020206020404" pitchFamily="34" charset="0"/>
                <a:ea typeface="Balthazar"/>
                <a:cs typeface="Balthazar"/>
                <a:sym typeface="Balthazar"/>
              </a:rPr>
              <a:t>Existing System</a:t>
            </a:r>
          </a:p>
          <a:p>
            <a:pPr marL="342900">
              <a:lnSpc>
                <a:spcPct val="150000"/>
              </a:lnSpc>
              <a:spcBef>
                <a:spcPts val="0"/>
              </a:spcBef>
              <a:buClrTx/>
              <a:buSzPts val="2000"/>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Traditional energy management systems in smart homes often lack efficiency in managing the variability of solar energy generation and household energy demands.</a:t>
            </a:r>
          </a:p>
          <a:p>
            <a:pPr marL="342900">
              <a:lnSpc>
                <a:spcPct val="150000"/>
              </a:lnSpc>
              <a:spcBef>
                <a:spcPts val="0"/>
              </a:spcBef>
              <a:buClr>
                <a:srgbClr val="002060"/>
              </a:buClr>
              <a:buSzPts val="2000"/>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Existing solutions primarily use static energy allocation methods, leading to suboptimal utilization and increased dependence on grid electricity.</a:t>
            </a:r>
          </a:p>
          <a:p>
            <a:pPr marL="342900">
              <a:lnSpc>
                <a:spcPct val="150000"/>
              </a:lnSpc>
              <a:spcBef>
                <a:spcPts val="0"/>
              </a:spcBef>
              <a:buClr>
                <a:srgbClr val="002060"/>
              </a:buClr>
              <a:buSzPts val="2000"/>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Failing to leverage advanced weather forecasting and demand prediction models, limiting their ability to adapt dynamically.</a:t>
            </a:r>
          </a:p>
          <a:p>
            <a:pPr marL="342900">
              <a:lnSpc>
                <a:spcPct val="150000"/>
              </a:lnSpc>
              <a:spcBef>
                <a:spcPts val="0"/>
              </a:spcBef>
              <a:buClr>
                <a:srgbClr val="002060"/>
              </a:buClr>
              <a:buSzPts val="2000"/>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The absence of intelligent integration of PV panels, battery storage, and grid power results in inefficient energy routing.</a:t>
            </a:r>
          </a:p>
          <a:p>
            <a:pPr marL="342900">
              <a:lnSpc>
                <a:spcPct val="150000"/>
              </a:lnSpc>
              <a:spcBef>
                <a:spcPts val="0"/>
              </a:spcBef>
              <a:buClr>
                <a:srgbClr val="002060"/>
              </a:buClr>
              <a:buSzPts val="2000"/>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There is a growing need for a system that delivers real-time insights, supports sustainable practices, and ensures scalability for diverse households.</a:t>
            </a:r>
          </a:p>
          <a:p>
            <a:pPr marL="0" indent="0">
              <a:lnSpc>
                <a:spcPct val="150000"/>
              </a:lnSpc>
              <a:spcBef>
                <a:spcPts val="0"/>
              </a:spcBef>
              <a:buClr>
                <a:srgbClr val="002060"/>
              </a:buClr>
              <a:buSzPts val="2000"/>
              <a:buNone/>
            </a:pP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Key points:</a:t>
            </a: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 Static energy allocation, Suboptimal utilization, Weather forecasting, Demand-prediction models, Real-time insights, Grid power, Battery storage, Variability, Scalability</a:t>
            </a:r>
          </a:p>
        </p:txBody>
      </p:sp>
      <p:pic>
        <p:nvPicPr>
          <p:cNvPr id="101" name="Google Shape;101;p2">
            <a:extLst>
              <a:ext uri="{FF2B5EF4-FFF2-40B4-BE49-F238E27FC236}">
                <a16:creationId xmlns:a16="http://schemas.microsoft.com/office/drawing/2014/main" id="{ED22D68E-15BB-80D1-1161-C878595519F6}"/>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F8356F2A-C57B-715F-087C-80935C48DA61}"/>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29001B01-A768-FF39-040B-B7B5B18D4384}"/>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5</a:t>
            </a:fld>
            <a:endParaRPr dirty="0">
              <a:solidFill>
                <a:srgbClr val="595959"/>
              </a:solidFill>
            </a:endParaRPr>
          </a:p>
        </p:txBody>
      </p:sp>
    </p:spTree>
    <p:extLst>
      <p:ext uri="{BB962C8B-B14F-4D97-AF65-F5344CB8AC3E}">
        <p14:creationId xmlns:p14="http://schemas.microsoft.com/office/powerpoint/2010/main" val="3074529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541682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Conclusion</a:t>
            </a: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Times New Roman"/>
              <a:cs typeface="Times New Roman"/>
              <a:sym typeface="Times New Roman"/>
            </a:endParaRPr>
          </a:p>
          <a:p>
            <a:pPr marL="0" marR="0" lvl="0" indent="0" algn="just" defTabSz="914400" rtl="0" eaLnBrk="1" fontAlgn="auto" latinLnBrk="0" hangingPunct="1">
              <a:lnSpc>
                <a:spcPct val="150000"/>
              </a:lnSpc>
              <a:spcBef>
                <a:spcPts val="600"/>
              </a:spcBef>
              <a:spcAft>
                <a:spcPts val="60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The “</a:t>
            </a: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Intelligent Energy Re-routing in Smart Solar Homes using ML</a:t>
            </a: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project represents a significant advancement in the field of sustainable energy management. By intelligently forecasting weather conditions, predicting household energy demand, and making dynamic decisions on energy utilization, the system minimizes reliance on grid power and optimizes the use of solar-generated energy. This approach not only reduces the overall carbon footprint of residential homes but also enhances energy efficiency, providing a robust solution to the growing challenges of energy sustainability in modern living environments.
	Looking ahead, the project holds the potential for further development and integration with broader smart home ecosystems. The adaptability of the system allows for expansion into more complex scenarios, such as integrating with other renewable energy sources or scaling up for community-based energy management. As the demand for energy-efficient solutions continues to rise, this project lays a strong foundation for creating smarter, greener homes that contribute to a more sustainable future.</a:t>
            </a:r>
            <a:endPar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50</a:t>
            </a:fld>
            <a:endParaRPr dirty="0">
              <a:solidFill>
                <a:srgbClr val="595959"/>
              </a:solidFill>
            </a:endParaRPr>
          </a:p>
        </p:txBody>
      </p:sp>
    </p:spTree>
    <p:extLst>
      <p:ext uri="{BB962C8B-B14F-4D97-AF65-F5344CB8AC3E}">
        <p14:creationId xmlns:p14="http://schemas.microsoft.com/office/powerpoint/2010/main" val="1266082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2701380"/>
            <a:ext cx="10498237" cy="86173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0" b="1" i="0" u="none" strike="noStrike" kern="0" cap="none" spc="0" normalizeH="0" baseline="0" noProof="0" dirty="0">
                <a:ln>
                  <a:noFill/>
                </a:ln>
                <a:solidFill>
                  <a:srgbClr val="ED7D31"/>
                </a:solidFill>
                <a:effectLst/>
                <a:uLnTx/>
                <a:uFillTx/>
                <a:latin typeface="Sitka Heading" pitchFamily="2" charset="0"/>
                <a:cs typeface="Arial"/>
                <a:sym typeface="Arial"/>
              </a:rPr>
              <a:t>THANK YOU</a:t>
            </a: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51</a:t>
            </a:fld>
            <a:endParaRPr dirty="0">
              <a:solidFill>
                <a:srgbClr val="595959"/>
              </a:solidFill>
            </a:endParaRPr>
          </a:p>
        </p:txBody>
      </p:sp>
    </p:spTree>
    <p:extLst>
      <p:ext uri="{BB962C8B-B14F-4D97-AF65-F5344CB8AC3E}">
        <p14:creationId xmlns:p14="http://schemas.microsoft.com/office/powerpoint/2010/main" val="15358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9490649-39EE-A29D-C513-9D7A70E45A7E}"/>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AC277E5E-49F3-7810-6354-8825828FE227}"/>
              </a:ext>
            </a:extLst>
          </p:cNvPr>
          <p:cNvSpPr txBox="1">
            <a:spLocks noGrp="1"/>
          </p:cNvSpPr>
          <p:nvPr>
            <p:ph type="body" idx="1"/>
          </p:nvPr>
        </p:nvSpPr>
        <p:spPr>
          <a:xfrm>
            <a:off x="846880" y="897510"/>
            <a:ext cx="10498237" cy="4970551"/>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600"/>
              </a:spcAft>
              <a:buClr>
                <a:srgbClr val="002060"/>
              </a:buClr>
              <a:buSzPts val="2000"/>
              <a:buNone/>
            </a:pPr>
            <a:r>
              <a:rPr lang="en-US" sz="2400" b="1" dirty="0">
                <a:solidFill>
                  <a:srgbClr val="002060"/>
                </a:solidFill>
                <a:latin typeface="Copperplate Gothic Bold" panose="020E0705020206020404" pitchFamily="34" charset="0"/>
                <a:ea typeface="Balthazar"/>
                <a:cs typeface="Balthazar"/>
                <a:sym typeface="Balthazar"/>
              </a:rPr>
              <a:t>Limitations Of Existing System</a:t>
            </a:r>
            <a:endParaRPr lang="en-US" sz="2400" dirty="0">
              <a:solidFill>
                <a:srgbClr val="002060"/>
              </a:solidFill>
              <a:latin typeface="Copperplate Gothic Bold" panose="020E0705020206020404" pitchFamily="34" charset="0"/>
              <a:ea typeface="Times New Roman"/>
              <a:cs typeface="Times New Roman"/>
              <a:sym typeface="Times New Roman"/>
            </a:endParaRPr>
          </a:p>
          <a:p>
            <a:pPr marL="114300" indent="0" algn="just">
              <a:lnSpc>
                <a:spcPct val="10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Existing energy management systems for smart solar homes face several limitations:</a:t>
            </a:r>
          </a:p>
          <a:p>
            <a:pPr marL="114300" indent="0" algn="just">
              <a:lnSpc>
                <a:spcPct val="10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Static Energy Allocation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Many systems employ predefined energy routing strategies that do not adapt to real-time changes in energy generation and demand.</a:t>
            </a:r>
          </a:p>
          <a:p>
            <a:pPr marL="114300" indent="0" algn="just">
              <a:lnSpc>
                <a:spcPct val="10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Lack of Predictive Models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Current solutions do not utilize advanced weather forecasting or energy demand prediction models, limiting their ability to optimize energy usage.</a:t>
            </a:r>
          </a:p>
          <a:p>
            <a:pPr marL="114300" indent="0" algn="just">
              <a:lnSpc>
                <a:spcPct val="10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Inefficient Battery Management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Battery charging and discharging strategies in most systems are inefficient, leading to energy wastage and reduced battery lifespan.</a:t>
            </a:r>
          </a:p>
          <a:p>
            <a:pPr marL="114300" indent="0" algn="just">
              <a:lnSpc>
                <a:spcPct val="10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Over-reliance on Grid Electricity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Poor energy utilization often results in unnecessary dependence on grid power, increasing costs and reducing system efficiency.</a:t>
            </a:r>
          </a:p>
          <a:p>
            <a:pPr marL="114300" indent="0" algn="just">
              <a:lnSpc>
                <a:spcPct val="10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Limited Scalability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Existing systems are often tailored to specific use cases, lacking the flexibility to adapt to varying household energy needs and configurations.</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1" name="Google Shape;101;p2">
            <a:extLst>
              <a:ext uri="{FF2B5EF4-FFF2-40B4-BE49-F238E27FC236}">
                <a16:creationId xmlns:a16="http://schemas.microsoft.com/office/drawing/2014/main" id="{68CCC196-CE49-AFB5-288A-9120FE8F7EA8}"/>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5E4C8D38-117D-FD03-4B7F-B356B072D486}"/>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1AD25B68-A9E6-9E4B-6D68-0AD9EFB80FDF}"/>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6</a:t>
            </a:fld>
            <a:endParaRPr dirty="0">
              <a:solidFill>
                <a:srgbClr val="595959"/>
              </a:solidFill>
            </a:endParaRPr>
          </a:p>
        </p:txBody>
      </p:sp>
    </p:spTree>
    <p:extLst>
      <p:ext uri="{BB962C8B-B14F-4D97-AF65-F5344CB8AC3E}">
        <p14:creationId xmlns:p14="http://schemas.microsoft.com/office/powerpoint/2010/main" val="99617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2F7BCDB-925B-9E73-1E52-2AAB87DC9C3C}"/>
            </a:ext>
          </a:extLst>
        </p:cNvPr>
        <p:cNvGrpSpPr/>
        <p:nvPr/>
      </p:nvGrpSpPr>
      <p:grpSpPr>
        <a:xfrm>
          <a:off x="0" y="0"/>
          <a:ext cx="0" cy="0"/>
          <a:chOff x="0" y="0"/>
          <a:chExt cx="0" cy="0"/>
        </a:xfrm>
      </p:grpSpPr>
      <p:sp>
        <p:nvSpPr>
          <p:cNvPr id="100" name="Google Shape;100;p2">
            <a:extLst>
              <a:ext uri="{FF2B5EF4-FFF2-40B4-BE49-F238E27FC236}">
                <a16:creationId xmlns:a16="http://schemas.microsoft.com/office/drawing/2014/main" id="{CF81B8F6-46EF-F01A-4C26-2C35E66EFD97}"/>
              </a:ext>
            </a:extLst>
          </p:cNvPr>
          <p:cNvSpPr txBox="1">
            <a:spLocks noGrp="1"/>
          </p:cNvSpPr>
          <p:nvPr>
            <p:ph type="body" idx="1"/>
          </p:nvPr>
        </p:nvSpPr>
        <p:spPr>
          <a:xfrm>
            <a:off x="846880" y="897510"/>
            <a:ext cx="10498237" cy="5401438"/>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0"/>
              </a:spcBef>
              <a:spcAft>
                <a:spcPts val="0"/>
              </a:spcAft>
              <a:buClr>
                <a:srgbClr val="002060"/>
              </a:buClr>
              <a:buSzPts val="2000"/>
              <a:buNone/>
            </a:pPr>
            <a:r>
              <a:rPr lang="en-US" sz="2400" b="1" dirty="0">
                <a:solidFill>
                  <a:srgbClr val="002060"/>
                </a:solidFill>
                <a:latin typeface="Copperplate Gothic Bold" panose="020E0705020206020404" pitchFamily="34" charset="0"/>
                <a:ea typeface="Balthazar"/>
                <a:cs typeface="Balthazar"/>
                <a:sym typeface="Balthazar"/>
              </a:rPr>
              <a:t>Proposed System</a:t>
            </a:r>
          </a:p>
          <a:p>
            <a:pPr marL="0" lvl="0" indent="0" algn="ctr" rtl="0">
              <a:lnSpc>
                <a:spcPct val="100000"/>
              </a:lnSpc>
              <a:spcBef>
                <a:spcPts val="0"/>
              </a:spcBef>
              <a:spcAft>
                <a:spcPts val="0"/>
              </a:spcAft>
              <a:buClr>
                <a:srgbClr val="002060"/>
              </a:buClr>
              <a:buSzPts val="2000"/>
              <a:buNone/>
            </a:pPr>
            <a:endParaRPr lang="en-US" sz="2400" dirty="0">
              <a:solidFill>
                <a:srgbClr val="002060"/>
              </a:solidFill>
              <a:latin typeface="Copperplate Gothic Bold" panose="020E0705020206020404" pitchFamily="34" charset="0"/>
              <a:ea typeface="Times New Roman"/>
              <a:cs typeface="Times New Roman"/>
              <a:sym typeface="Times New Roman"/>
            </a:endParaRPr>
          </a:p>
          <a:p>
            <a:pPr marL="342900" lvl="0" indent="-342900" algn="just">
              <a:lnSpc>
                <a:spcPct val="150000"/>
              </a:lnSpc>
              <a:spcBef>
                <a:spcPts val="0"/>
              </a:spcBef>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Dynamic Energy Routing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system analyses real-time data on solar energy generation, battery status, and energy demand to allocate energy seamlessly between PV panels, battery storage, and the grid.</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0"/>
              </a:spcBef>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Weather and Demand Prediction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Advanced machine learning models predict solar energy availability and household energy demands, enabling proactive energy allocation.</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0"/>
              </a:spcBef>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Strategic Battery Management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Batteries are efficiently charged during periods of surplus solar energy and discharged during low solar availability to minimize grid dependency.</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0"/>
              </a:spcBef>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Real-time Monitoring and Insights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Users can access detailed energy production, consumption, and storage data through an intuitive dashboard.</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0"/>
              </a:spcBef>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Scalability and Flexibility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system is adaptable to diverse household configurations, supporting integration with IoT devices and smart home automation setups.</a:t>
            </a:r>
            <a:endParaRPr lang="en-JM"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lnSpc>
                <a:spcPct val="150000"/>
              </a:lnSpc>
              <a:spcBef>
                <a:spcPts val="0"/>
              </a:spcBef>
              <a:spcAft>
                <a:spcPts val="0"/>
              </a:spcAft>
              <a:buClr>
                <a:srgbClr val="002060"/>
              </a:buClr>
              <a:buSzPts val="1800"/>
              <a:buNone/>
            </a:pPr>
            <a:endParaRPr lang="en-US" sz="1800" dirty="0"/>
          </a:p>
        </p:txBody>
      </p:sp>
      <p:pic>
        <p:nvPicPr>
          <p:cNvPr id="101" name="Google Shape;101;p2">
            <a:extLst>
              <a:ext uri="{FF2B5EF4-FFF2-40B4-BE49-F238E27FC236}">
                <a16:creationId xmlns:a16="http://schemas.microsoft.com/office/drawing/2014/main" id="{9A2F082F-26F3-0C66-5330-E40045311D82}"/>
              </a:ext>
            </a:extLst>
          </p:cNvPr>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a:extLst>
              <a:ext uri="{FF2B5EF4-FFF2-40B4-BE49-F238E27FC236}">
                <a16:creationId xmlns:a16="http://schemas.microsoft.com/office/drawing/2014/main" id="{4F5C18F5-0A43-9C44-8BD0-1C28E6CD5283}"/>
              </a:ext>
            </a:extLst>
          </p:cNvPr>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a:extLst>
              <a:ext uri="{FF2B5EF4-FFF2-40B4-BE49-F238E27FC236}">
                <a16:creationId xmlns:a16="http://schemas.microsoft.com/office/drawing/2014/main" id="{6EB336EB-EDC9-BFD7-2AC9-6A5968EFCE18}"/>
              </a:ext>
            </a:extLst>
          </p:cNvPr>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7</a:t>
            </a:fld>
            <a:endParaRPr dirty="0">
              <a:solidFill>
                <a:srgbClr val="595959"/>
              </a:solidFill>
            </a:endParaRPr>
          </a:p>
        </p:txBody>
      </p:sp>
    </p:spTree>
    <p:extLst>
      <p:ext uri="{BB962C8B-B14F-4D97-AF65-F5344CB8AC3E}">
        <p14:creationId xmlns:p14="http://schemas.microsoft.com/office/powerpoint/2010/main" val="53673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46166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rPr>
              <a:t>Methodologies</a:t>
            </a: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Data Collection:</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Gathering historical weather data and energy usage records.</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Acquiring real-time data from solar panels and battery systems.</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Weather Data Analysis:</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Forecasting weather conditions to estimate solar energy production.</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Analyzing patterns and trends to improve prediction accuracy.</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Energy Demand Prediction:</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Predicting household energy requirements based on historical usage and weather conditions.</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Real-time Decision-Making:</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Implementing algorithms to dynamically decide the optimal energy source</a:t>
            </a:r>
            <a:r>
              <a:rPr lang="en-US" sz="1800" dirty="0">
                <a:solidFill>
                  <a:srgbClr val="000000"/>
                </a:solidFill>
                <a:latin typeface="Times New Roman"/>
                <a:ea typeface="Times New Roman"/>
                <a:cs typeface="Times New Roman"/>
                <a:sym typeface="Times New Roman"/>
              </a:rPr>
              <a:t> based on real-time data.</a:t>
            </a:r>
            <a:endPar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8</a:t>
            </a:fld>
            <a:endParaRPr dirty="0">
              <a:solidFill>
                <a:srgbClr val="595959"/>
              </a:solidFill>
            </a:endParaRPr>
          </a:p>
        </p:txBody>
      </p:sp>
    </p:spTree>
    <p:extLst>
      <p:ext uri="{BB962C8B-B14F-4D97-AF65-F5344CB8AC3E}">
        <p14:creationId xmlns:p14="http://schemas.microsoft.com/office/powerpoint/2010/main" val="29526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body" idx="1"/>
          </p:nvPr>
        </p:nvSpPr>
        <p:spPr>
          <a:xfrm>
            <a:off x="846880" y="897510"/>
            <a:ext cx="10498237" cy="480127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r>
              <a:rPr lang="en-US" sz="2400" b="1" dirty="0">
                <a:solidFill>
                  <a:srgbClr val="002060"/>
                </a:solidFill>
                <a:latin typeface="Copperplate Gothic Bold" panose="020E0705020206020404" pitchFamily="34" charset="0"/>
                <a:ea typeface="Balthazar"/>
                <a:cs typeface="Balthazar"/>
                <a:sym typeface="Balthazar"/>
              </a:rPr>
              <a:t>A</a:t>
            </a:r>
            <a:r>
              <a:rPr kumimoji="0" lang="en-US" sz="2400" b="1" i="0" u="none" strike="noStrike" kern="0" cap="none" spc="0" normalizeH="0" baseline="0" noProof="0" dirty="0" err="1">
                <a:ln>
                  <a:noFill/>
                </a:ln>
                <a:solidFill>
                  <a:srgbClr val="002060"/>
                </a:solidFill>
                <a:effectLst/>
                <a:uLnTx/>
                <a:uFillTx/>
                <a:latin typeface="Copperplate Gothic Bold" panose="020E0705020206020404" pitchFamily="34" charset="0"/>
                <a:ea typeface="Balthazar"/>
                <a:cs typeface="Balthazar"/>
                <a:sym typeface="Balthazar"/>
              </a:rPr>
              <a:t>lgorithms</a:t>
            </a:r>
            <a:endParaRPr kumimoji="0" lang="en-US" sz="2400" b="1" i="0" u="none" strike="noStrike" kern="0" cap="none" spc="0" normalizeH="0" baseline="0" noProof="0" dirty="0">
              <a:ln>
                <a:noFill/>
              </a:ln>
              <a:solidFill>
                <a:srgbClr val="002060"/>
              </a:solidFill>
              <a:effectLst/>
              <a:uLnTx/>
              <a:uFillTx/>
              <a:latin typeface="Copperplate Gothic Bold" panose="020E0705020206020404" pitchFamily="34" charset="0"/>
              <a:ea typeface="Balthazar"/>
              <a:cs typeface="Balthazar"/>
              <a:sym typeface="Balthazar"/>
            </a:endParaRPr>
          </a:p>
          <a:p>
            <a:pPr marL="0" marR="0" lvl="0" indent="0" algn="ctr" defTabSz="914400" rtl="0" eaLnBrk="1" fontAlgn="auto" latinLnBrk="0" hangingPunct="1">
              <a:lnSpc>
                <a:spcPct val="100000"/>
              </a:lnSpc>
              <a:spcBef>
                <a:spcPts val="0"/>
              </a:spcBef>
              <a:spcAft>
                <a:spcPts val="0"/>
              </a:spcAft>
              <a:buClr>
                <a:srgbClr val="002060"/>
              </a:buClr>
              <a:buSzPts val="2400"/>
              <a:buFont typeface="Arial"/>
              <a:buNone/>
              <a:tabLst/>
              <a:defRPr/>
            </a:pPr>
            <a:endParaRPr kumimoji="0" lang="en-US" sz="2400" b="0" i="0" u="none" strike="noStrike" kern="0" cap="none" spc="0" normalizeH="0" baseline="0" noProof="0" dirty="0">
              <a:ln>
                <a:noFill/>
              </a:ln>
              <a:solidFill>
                <a:srgbClr val="000000"/>
              </a:solidFill>
              <a:effectLst/>
              <a:uLnTx/>
              <a:uFillTx/>
              <a:latin typeface="Copperplate Gothic Bold" panose="020E0705020206020404" pitchFamily="34" charset="0"/>
              <a:ea typeface="Calibri"/>
              <a:cs typeface="Calibri"/>
              <a:sym typeface="Calibri"/>
            </a:endParaRP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Time Series Forecasting:</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Used for predicting future weather conditions and solar energy production based on historical data.</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Regression Analysis:</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Applied to predict household energy demand by analyzing relationships between various factors such as weather conditions and historical usage patterns.</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Decision Trees for Energy Management:</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Utilized for making real-time decisions on energy sourcing by evaluating different criteria such as solar production, battery status, and energy demand.</a:t>
            </a:r>
          </a:p>
          <a:p>
            <a:pPr marL="0" marR="0" lvl="0" indent="0" algn="l" defTabSz="914400" rtl="0" eaLnBrk="1" fontAlgn="auto" latinLnBrk="0" hangingPunct="1">
              <a:lnSpc>
                <a:spcPct val="100000"/>
              </a:lnSpc>
              <a:spcBef>
                <a:spcPts val="600"/>
              </a:spcBef>
              <a:spcAft>
                <a:spcPts val="600"/>
              </a:spcAft>
              <a:buClr>
                <a:srgbClr val="002060"/>
              </a:buClr>
              <a:buSzPts val="2000"/>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Optimization Algorithms for Battery Charging/Discharging:</a:t>
            </a:r>
          </a:p>
          <a:p>
            <a:pPr marL="285750" marR="0" lvl="0" indent="-285750" algn="l" defTabSz="914400" rtl="0" eaLnBrk="1" fontAlgn="auto" latinLnBrk="0" hangingPunct="1">
              <a:lnSpc>
                <a:spcPct val="100000"/>
              </a:lnSpc>
              <a:spcBef>
                <a:spcPts val="0"/>
              </a:spcBef>
              <a:spcAft>
                <a:spcPts val="600"/>
              </a:spcAft>
              <a:buClr>
                <a:srgbClr val="002060"/>
              </a:buClr>
              <a:buSzPts val="2000"/>
              <a:buFont typeface="Arial"/>
              <a:buChar char="•"/>
              <a:tabLst/>
              <a:defRPr/>
            </a:pPr>
            <a:r>
              <a:rPr kumimoji="0" lang="en-US" sz="18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Employed to determine the optimal battery management strategy, ensuring efficient use of stored energy and prolonging battery life.</a:t>
            </a:r>
            <a:endPar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pic>
        <p:nvPicPr>
          <p:cNvPr id="101" name="Google Shape;101;p2"/>
          <p:cNvPicPr preferRelativeResize="0"/>
          <p:nvPr/>
        </p:nvPicPr>
        <p:blipFill rotWithShape="1">
          <a:blip r:embed="rId3">
            <a:alphaModFix/>
          </a:blip>
          <a:srcRect/>
          <a:stretch/>
        </p:blipFill>
        <p:spPr>
          <a:xfrm>
            <a:off x="2966243" y="192620"/>
            <a:ext cx="6259513" cy="578734"/>
          </a:xfrm>
          <a:prstGeom prst="rect">
            <a:avLst/>
          </a:prstGeom>
          <a:noFill/>
          <a:ln>
            <a:noFill/>
          </a:ln>
        </p:spPr>
      </p:pic>
      <p:sp>
        <p:nvSpPr>
          <p:cNvPr id="102" name="Google Shape;102;p2"/>
          <p:cNvSpPr/>
          <p:nvPr/>
        </p:nvSpPr>
        <p:spPr>
          <a:xfrm>
            <a:off x="846882" y="6426395"/>
            <a:ext cx="10498238" cy="252936"/>
          </a:xfrm>
          <a:prstGeom prst="round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C4E0B2"/>
                </a:solidFill>
                <a:latin typeface="Balthazar"/>
                <a:ea typeface="Balthazar"/>
                <a:cs typeface="Balthazar"/>
                <a:sym typeface="Balthazar"/>
              </a:rPr>
              <a:t>CSE (DATA SCIENCE)</a:t>
            </a:r>
            <a:endParaRPr/>
          </a:p>
        </p:txBody>
      </p:sp>
      <p:sp>
        <p:nvSpPr>
          <p:cNvPr id="103" name="Google Shape;103;p2"/>
          <p:cNvSpPr txBox="1">
            <a:spLocks noGrp="1"/>
          </p:cNvSpPr>
          <p:nvPr>
            <p:ph type="sldNum" idx="12"/>
          </p:nvPr>
        </p:nvSpPr>
        <p:spPr>
          <a:xfrm>
            <a:off x="10663729" y="6314206"/>
            <a:ext cx="136277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595959"/>
                </a:solidFill>
              </a:rPr>
              <a:t>9</a:t>
            </a:fld>
            <a:endParaRPr dirty="0">
              <a:solidFill>
                <a:srgbClr val="595959"/>
              </a:solidFill>
            </a:endParaRPr>
          </a:p>
        </p:txBody>
      </p:sp>
    </p:spTree>
    <p:extLst>
      <p:ext uri="{BB962C8B-B14F-4D97-AF65-F5344CB8AC3E}">
        <p14:creationId xmlns:p14="http://schemas.microsoft.com/office/powerpoint/2010/main" val="42045940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4642</Words>
  <Application>Microsoft Office PowerPoint</Application>
  <PresentationFormat>Widescreen</PresentationFormat>
  <Paragraphs>469</Paragraphs>
  <Slides>51</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Balthazar</vt:lpstr>
      <vt:lpstr>Calibri</vt:lpstr>
      <vt:lpstr>Copperplate Gothic Bold</vt:lpstr>
      <vt:lpstr>Noto Sans Symbols</vt:lpstr>
      <vt:lpstr>Sitka Heading</vt:lpstr>
      <vt:lpstr>Symbol</vt:lpstr>
      <vt:lpstr>Times New Roman</vt:lpstr>
      <vt:lpstr>Wingdings</vt:lpstr>
      <vt:lpstr>Office Theme</vt:lpstr>
      <vt:lpstr>Intelligent Energy Re-routing in Solar Homes using 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Energy Re-routing in Solar Homes using ML </dc:title>
  <dc:creator>mani iz</dc:creator>
  <cp:lastModifiedBy>Sai Vishwak Gundoju</cp:lastModifiedBy>
  <cp:revision>60</cp:revision>
  <dcterms:created xsi:type="dcterms:W3CDTF">2022-09-13T08:56:36Z</dcterms:created>
  <dcterms:modified xsi:type="dcterms:W3CDTF">2025-05-20T04:57:49Z</dcterms:modified>
</cp:coreProperties>
</file>